
<file path=[Content_Types].xml><?xml version="1.0" encoding="utf-8"?>
<Types xmlns="http://schemas.openxmlformats.org/package/2006/content-types">
  <Default Extension="jpeg" ContentType="image/jpeg"/>
  <Default Extension="mov" ContentType="video/quicktime"/>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1"/>
  </p:notesMasterIdLst>
  <p:sldIdLst>
    <p:sldId id="258" r:id="rId2"/>
    <p:sldId id="271" r:id="rId3"/>
    <p:sldId id="313" r:id="rId4"/>
    <p:sldId id="312" r:id="rId5"/>
    <p:sldId id="328" r:id="rId6"/>
    <p:sldId id="329" r:id="rId7"/>
    <p:sldId id="315" r:id="rId8"/>
    <p:sldId id="330" r:id="rId9"/>
    <p:sldId id="331" r:id="rId10"/>
    <p:sldId id="311" r:id="rId11"/>
    <p:sldId id="310" r:id="rId12"/>
    <p:sldId id="324" r:id="rId13"/>
    <p:sldId id="332" r:id="rId14"/>
    <p:sldId id="333" r:id="rId15"/>
    <p:sldId id="323" r:id="rId16"/>
    <p:sldId id="314" r:id="rId17"/>
    <p:sldId id="334" r:id="rId18"/>
    <p:sldId id="335" r:id="rId19"/>
    <p:sldId id="316" r:id="rId20"/>
    <p:sldId id="336" r:id="rId21"/>
    <p:sldId id="320" r:id="rId22"/>
    <p:sldId id="319" r:id="rId23"/>
    <p:sldId id="325" r:id="rId24"/>
    <p:sldId id="318" r:id="rId25"/>
    <p:sldId id="322" r:id="rId26"/>
    <p:sldId id="321" r:id="rId27"/>
    <p:sldId id="326" r:id="rId28"/>
    <p:sldId id="317" r:id="rId29"/>
    <p:sldId id="327" r:id="rId30"/>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7200"/>
    <a:srgbClr val="D8117E"/>
    <a:srgbClr val="009A71"/>
    <a:srgbClr val="E83ECD"/>
    <a:srgbClr val="007FBA"/>
    <a:srgbClr val="C0445F"/>
    <a:srgbClr val="FE00FA"/>
    <a:srgbClr val="E9709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5804"/>
    <p:restoredTop sz="51915"/>
  </p:normalViewPr>
  <p:slideViewPr>
    <p:cSldViewPr snapToGrid="0">
      <p:cViewPr varScale="1">
        <p:scale>
          <a:sx n="60" d="100"/>
          <a:sy n="60" d="100"/>
        </p:scale>
        <p:origin x="44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26EB64-EF3A-9941-87D7-A3D07E813637}" type="datetimeFigureOut">
              <a:rPr kumimoji="1" lang="ja-JP" altLang="en-US" smtClean="0"/>
              <a:t>2025/4/13</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DBFCEC-38DA-F043-8543-42875FA09DA8}" type="slidenum">
              <a:rPr kumimoji="1" lang="ja-JP" altLang="en-US" smtClean="0"/>
              <a:t>‹#›</a:t>
            </a:fld>
            <a:endParaRPr kumimoji="1" lang="ja-JP" altLang="en-US"/>
          </a:p>
        </p:txBody>
      </p:sp>
    </p:spTree>
    <p:extLst>
      <p:ext uri="{BB962C8B-B14F-4D97-AF65-F5344CB8AC3E}">
        <p14:creationId xmlns:p14="http://schemas.microsoft.com/office/powerpoint/2010/main" val="40027081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15DBFCEC-38DA-F043-8543-42875FA09DA8}" type="slidenum">
              <a:rPr kumimoji="1" lang="ja-JP" altLang="en-US" smtClean="0"/>
              <a:t>1</a:t>
            </a:fld>
            <a:endParaRPr kumimoji="1" lang="ja-JP" altLang="en-US"/>
          </a:p>
        </p:txBody>
      </p:sp>
    </p:spTree>
    <p:extLst>
      <p:ext uri="{BB962C8B-B14F-4D97-AF65-F5344CB8AC3E}">
        <p14:creationId xmlns:p14="http://schemas.microsoft.com/office/powerpoint/2010/main" val="22841257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総務省によると、</a:t>
            </a:r>
            <a:r>
              <a:rPr kumimoji="1" lang="en-US" altLang="ja-JP" dirty="0"/>
              <a:t>2025</a:t>
            </a:r>
            <a:r>
              <a:rPr kumimoji="1" lang="ja-JP" altLang="en-US"/>
              <a:t>年の物価上昇率は前年比で</a:t>
            </a:r>
            <a:r>
              <a:rPr kumimoji="1" lang="en-US" altLang="ja-JP" dirty="0"/>
              <a:t>3.7¥%</a:t>
            </a:r>
            <a:r>
              <a:rPr kumimoji="1" lang="ja-JP" altLang="en-US"/>
              <a:t>といいます。</a:t>
            </a:r>
          </a:p>
          <a:p>
            <a:r>
              <a:rPr kumimoji="1" lang="ja-JP" altLang="en-US"/>
              <a:t>物の値段が上がれば、今</a:t>
            </a:r>
            <a:r>
              <a:rPr kumimoji="1" lang="en-US" altLang="ja-JP" dirty="0"/>
              <a:t>1</a:t>
            </a:r>
            <a:r>
              <a:rPr kumimoji="1" lang="ja-JP" altLang="en-US"/>
              <a:t>万円で買える物が、</a:t>
            </a:r>
            <a:r>
              <a:rPr kumimoji="1" lang="en-US" altLang="ja-JP" dirty="0"/>
              <a:t>1</a:t>
            </a:r>
            <a:r>
              <a:rPr kumimoji="1" lang="ja-JP" altLang="en-US"/>
              <a:t>年後には</a:t>
            </a:r>
            <a:r>
              <a:rPr kumimoji="1" lang="en-US" altLang="ja-JP" dirty="0"/>
              <a:t>1</a:t>
            </a:r>
            <a:r>
              <a:rPr kumimoji="1" lang="ja-JP" altLang="en-US"/>
              <a:t>万円で買えなくなります。</a:t>
            </a:r>
          </a:p>
          <a:p>
            <a:r>
              <a:rPr kumimoji="1" lang="ja-JP" altLang="en-US"/>
              <a:t>物価上昇は、お金の価値を下げることにつながるのです。</a:t>
            </a:r>
            <a:r>
              <a:rPr kumimoji="1" lang="en-US" altLang="ja-JP" dirty="0"/>
              <a:t>¥¥</a:t>
            </a:r>
          </a:p>
          <a:p>
            <a:r>
              <a:rPr kumimoji="1" lang="ja-JP" altLang="en-US"/>
              <a:t>それでは、物価上昇が続けば、</a:t>
            </a:r>
            <a:r>
              <a:rPr kumimoji="1" lang="en-US" altLang="ja-JP" dirty="0"/>
              <a:t>10</a:t>
            </a:r>
            <a:r>
              <a:rPr kumimoji="1" lang="ja-JP" altLang="en-US"/>
              <a:t>年後の価格がどうなるのかを計算してみましょう。</a:t>
            </a:r>
          </a:p>
        </p:txBody>
      </p:sp>
      <p:sp>
        <p:nvSpPr>
          <p:cNvPr id="4" name="スライド番号プレースホルダー 3"/>
          <p:cNvSpPr>
            <a:spLocks noGrp="1"/>
          </p:cNvSpPr>
          <p:nvPr>
            <p:ph type="sldNum" sz="quarter" idx="5"/>
          </p:nvPr>
        </p:nvSpPr>
        <p:spPr/>
        <p:txBody>
          <a:bodyPr/>
          <a:lstStyle/>
          <a:p>
            <a:fld id="{15DBFCEC-38DA-F043-8543-42875FA09DA8}" type="slidenum">
              <a:rPr kumimoji="1" lang="ja-JP" altLang="en-US" smtClean="0"/>
              <a:t>3</a:t>
            </a:fld>
            <a:endParaRPr kumimoji="1" lang="ja-JP" altLang="en-US"/>
          </a:p>
        </p:txBody>
      </p:sp>
    </p:spTree>
    <p:extLst>
      <p:ext uri="{BB962C8B-B14F-4D97-AF65-F5344CB8AC3E}">
        <p14:creationId xmlns:p14="http://schemas.microsoft.com/office/powerpoint/2010/main" val="1048448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それでは、</a:t>
            </a:r>
            <a:r>
              <a:rPr kumimoji="1" lang="en-US" altLang="ja-JP" dirty="0"/>
              <a:t>1</a:t>
            </a:r>
            <a:r>
              <a:rPr kumimoji="1" lang="ja-JP" altLang="en-US"/>
              <a:t>万円を銀行に預けた場合はどうでしょうか。今、銀行の金利は年利</a:t>
            </a:r>
            <a:r>
              <a:rPr kumimoji="1" lang="en-US" altLang="ja-JP" dirty="0"/>
              <a:t>0.2¥%</a:t>
            </a:r>
            <a:r>
              <a:rPr kumimoji="1" lang="ja-JP" altLang="en-US"/>
              <a:t>です。</a:t>
            </a:r>
            <a:r>
              <a:rPr kumimoji="1" lang="en-US" altLang="ja-JP" dirty="0"/>
              <a:t>¥¥</a:t>
            </a:r>
          </a:p>
          <a:p>
            <a:endParaRPr kumimoji="1" lang="ja-JP" altLang="en-US"/>
          </a:p>
        </p:txBody>
      </p:sp>
      <p:sp>
        <p:nvSpPr>
          <p:cNvPr id="4" name="スライド番号プレースホルダー 3"/>
          <p:cNvSpPr>
            <a:spLocks noGrp="1"/>
          </p:cNvSpPr>
          <p:nvPr>
            <p:ph type="sldNum" sz="quarter" idx="5"/>
          </p:nvPr>
        </p:nvSpPr>
        <p:spPr/>
        <p:txBody>
          <a:bodyPr/>
          <a:lstStyle/>
          <a:p>
            <a:fld id="{15DBFCEC-38DA-F043-8543-42875FA09DA8}" type="slidenum">
              <a:rPr kumimoji="1" lang="ja-JP" altLang="en-US" smtClean="0"/>
              <a:t>6</a:t>
            </a:fld>
            <a:endParaRPr kumimoji="1" lang="ja-JP" altLang="en-US"/>
          </a:p>
        </p:txBody>
      </p:sp>
    </p:spTree>
    <p:extLst>
      <p:ext uri="{BB962C8B-B14F-4D97-AF65-F5344CB8AC3E}">
        <p14:creationId xmlns:p14="http://schemas.microsoft.com/office/powerpoint/2010/main" val="26061979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今所持しているお金の値打ちがどんどん下がっていくというのは、とても不安な気持ちになります。</a:t>
            </a:r>
          </a:p>
          <a:p>
            <a:r>
              <a:rPr kumimoji="1" lang="ja-JP" altLang="en-US"/>
              <a:t>日本経済全体としてはどのようになっているのでしょうか。</a:t>
            </a:r>
          </a:p>
        </p:txBody>
      </p:sp>
      <p:sp>
        <p:nvSpPr>
          <p:cNvPr id="4" name="スライド番号プレースホルダー 3"/>
          <p:cNvSpPr>
            <a:spLocks noGrp="1"/>
          </p:cNvSpPr>
          <p:nvPr>
            <p:ph type="sldNum" sz="quarter" idx="5"/>
          </p:nvPr>
        </p:nvSpPr>
        <p:spPr/>
        <p:txBody>
          <a:bodyPr/>
          <a:lstStyle/>
          <a:p>
            <a:fld id="{15DBFCEC-38DA-F043-8543-42875FA09DA8}" type="slidenum">
              <a:rPr kumimoji="1" lang="ja-JP" altLang="en-US" smtClean="0"/>
              <a:t>11</a:t>
            </a:fld>
            <a:endParaRPr kumimoji="1" lang="ja-JP" altLang="en-US"/>
          </a:p>
        </p:txBody>
      </p:sp>
    </p:spTree>
    <p:extLst>
      <p:ext uri="{BB962C8B-B14F-4D97-AF65-F5344CB8AC3E}">
        <p14:creationId xmlns:p14="http://schemas.microsoft.com/office/powerpoint/2010/main" val="23661440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今所持しているお金の値打ちがどんどん下がっていくというのは、とても不安な気持ちになります。</a:t>
            </a:r>
          </a:p>
          <a:p>
            <a:r>
              <a:rPr kumimoji="1" lang="ja-JP" altLang="en-US"/>
              <a:t>日本経済全体としてはどのようになっているのでしょうか。</a:t>
            </a:r>
          </a:p>
          <a:p>
            <a:r>
              <a:rPr kumimoji="1" lang="ja-JP" altLang="en-US"/>
              <a:t>このことを示す指標として</a:t>
            </a:r>
            <a:r>
              <a:rPr kumimoji="1" lang="pt-PT" altLang="ja-JP" dirty="0"/>
              <a:t>GDP</a:t>
            </a:r>
            <a:r>
              <a:rPr kumimoji="1" lang="ja-JP" altLang="pt-PT"/>
              <a:t>（</a:t>
            </a:r>
            <a:r>
              <a:rPr kumimoji="1" lang="ja-JP" altLang="en-US"/>
              <a:t>国内総生産）というものがあります。</a:t>
            </a:r>
            <a:r>
              <a:rPr kumimoji="1" lang="en-US" altLang="ja-JP" dirty="0"/>
              <a:t>2024</a:t>
            </a:r>
            <a:r>
              <a:rPr kumimoji="1" lang="ja-JP" altLang="en-US"/>
              <a:t>年度日本の</a:t>
            </a:r>
            <a:r>
              <a:rPr kumimoji="1" lang="pt-PT" altLang="ja-JP" dirty="0"/>
              <a:t>GDP</a:t>
            </a:r>
            <a:r>
              <a:rPr kumimoji="1" lang="ja-JP" altLang="en-US"/>
              <a:t>は</a:t>
            </a:r>
            <a:r>
              <a:rPr kumimoji="1" lang="en-US" altLang="ja-JP" dirty="0"/>
              <a:t>609</a:t>
            </a:r>
            <a:r>
              <a:rPr kumimoji="1" lang="ja-JP" altLang="en-US"/>
              <a:t>兆円</a:t>
            </a:r>
            <a:r>
              <a:rPr kumimoji="1" lang="en-US" altLang="ja-JP" dirty="0"/>
              <a:t>(</a:t>
            </a:r>
            <a:r>
              <a:rPr kumimoji="1" lang="ja-JP" altLang="en-US"/>
              <a:t>前年度比</a:t>
            </a:r>
            <a:r>
              <a:rPr kumimoji="1" lang="en-US" altLang="ja-JP" dirty="0"/>
              <a:t>3.0¥%</a:t>
            </a:r>
            <a:r>
              <a:rPr kumimoji="1" lang="ja-JP" altLang="en-US"/>
              <a:t>の上昇</a:t>
            </a:r>
            <a:r>
              <a:rPr kumimoji="1" lang="en-US" altLang="ja-JP" dirty="0"/>
              <a:t>)</a:t>
            </a:r>
            <a:r>
              <a:rPr kumimoji="1" lang="ja-JP" altLang="en-US"/>
              <a:t>となっています。これには物価上昇によるものも含まれますから、それを除外しないと、日本全体としての成長が見えてきません。物価上昇分を差し引いた</a:t>
            </a:r>
            <a:r>
              <a:rPr kumimoji="1" lang="pt-PT" altLang="ja-JP" dirty="0"/>
              <a:t>GDP</a:t>
            </a:r>
            <a:r>
              <a:rPr kumimoji="1" lang="ja-JP" altLang="en-US"/>
              <a:t>を「実質</a:t>
            </a:r>
            <a:r>
              <a:rPr kumimoji="1" lang="pt-PT" altLang="ja-JP" dirty="0"/>
              <a:t>GDP</a:t>
            </a:r>
            <a:r>
              <a:rPr kumimoji="1" lang="ja-JP" altLang="pt-PT"/>
              <a:t>」</a:t>
            </a:r>
            <a:r>
              <a:rPr kumimoji="1" lang="ja-JP" altLang="en-US"/>
              <a:t>と呼びます。</a:t>
            </a:r>
          </a:p>
          <a:p>
            <a:endParaRPr kumimoji="1" lang="ja-JP" altLang="en-US"/>
          </a:p>
          <a:p>
            <a:r>
              <a:rPr kumimoji="1" lang="en-US" altLang="ja-JP" dirty="0"/>
              <a:t>2024</a:t>
            </a:r>
            <a:r>
              <a:rPr kumimoji="1" lang="ja-JP" altLang="en-US"/>
              <a:t>年度は</a:t>
            </a:r>
            <a:r>
              <a:rPr kumimoji="1" lang="en-US" altLang="ja-JP" dirty="0"/>
              <a:t>557</a:t>
            </a:r>
            <a:r>
              <a:rPr kumimoji="1" lang="ja-JP" altLang="en-US"/>
              <a:t>兆円（前年度比</a:t>
            </a:r>
            <a:r>
              <a:rPr kumimoji="1" lang="en-US" altLang="ja-JP" dirty="0"/>
              <a:t>1¥%</a:t>
            </a:r>
            <a:r>
              <a:rPr kumimoji="1" lang="ja-JP" altLang="en-US"/>
              <a:t>の上昇）です。新型コロナの影響もありましたが、過去</a:t>
            </a:r>
            <a:r>
              <a:rPr kumimoji="1" lang="en-US" altLang="ja-JP" dirty="0"/>
              <a:t>10</a:t>
            </a:r>
            <a:r>
              <a:rPr kumimoji="1" lang="ja-JP" altLang="en-US"/>
              <a:t>年間で平均して</a:t>
            </a:r>
            <a:r>
              <a:rPr kumimoji="1" lang="en-US" altLang="ja-JP" dirty="0"/>
              <a:t>0.8¥%</a:t>
            </a:r>
            <a:r>
              <a:rPr kumimoji="1" lang="ja-JP" altLang="en-US"/>
              <a:t>の上昇を続けています。</a:t>
            </a:r>
            <a:r>
              <a:rPr kumimoji="1" lang="en-US" altLang="ja-JP" dirty="0"/>
              <a:t>¥¥</a:t>
            </a:r>
            <a:endParaRPr kumimoji="1" lang="ja-JP" altLang="en-US"/>
          </a:p>
        </p:txBody>
      </p:sp>
      <p:sp>
        <p:nvSpPr>
          <p:cNvPr id="4" name="スライド番号プレースホルダー 3"/>
          <p:cNvSpPr>
            <a:spLocks noGrp="1"/>
          </p:cNvSpPr>
          <p:nvPr>
            <p:ph type="sldNum" sz="quarter" idx="5"/>
          </p:nvPr>
        </p:nvSpPr>
        <p:spPr/>
        <p:txBody>
          <a:bodyPr/>
          <a:lstStyle/>
          <a:p>
            <a:fld id="{15DBFCEC-38DA-F043-8543-42875FA09DA8}" type="slidenum">
              <a:rPr kumimoji="1" lang="ja-JP" altLang="en-US" smtClean="0"/>
              <a:t>12</a:t>
            </a:fld>
            <a:endParaRPr kumimoji="1" lang="ja-JP" altLang="en-US"/>
          </a:p>
        </p:txBody>
      </p:sp>
    </p:spTree>
    <p:extLst>
      <p:ext uri="{BB962C8B-B14F-4D97-AF65-F5344CB8AC3E}">
        <p14:creationId xmlns:p14="http://schemas.microsoft.com/office/powerpoint/2010/main" val="41501445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2024</a:t>
            </a:r>
            <a:r>
              <a:rPr kumimoji="1" lang="ja-JP" altLang="en-US"/>
              <a:t>年の実質</a:t>
            </a:r>
            <a:r>
              <a:rPr kumimoji="1" lang="pt-PT" altLang="ja-JP" dirty="0"/>
              <a:t>GDP</a:t>
            </a:r>
            <a:r>
              <a:rPr kumimoji="1" lang="ja-JP" altLang="en-US"/>
              <a:t>は</a:t>
            </a:r>
            <a:r>
              <a:rPr kumimoji="1" lang="en-US" altLang="ja-JP" dirty="0"/>
              <a:t>557</a:t>
            </a:r>
            <a:r>
              <a:rPr kumimoji="1" lang="ja-JP" altLang="en-US"/>
              <a:t>兆円であるから、コロナの期間を挟んでも</a:t>
            </a:r>
            <a:r>
              <a:rPr kumimoji="1" lang="en-US" altLang="ja-JP" dirty="0"/>
              <a:t>10</a:t>
            </a:r>
            <a:r>
              <a:rPr kumimoji="1" lang="ja-JP" altLang="en-US"/>
              <a:t>年間の平均成長は</a:t>
            </a:r>
            <a:r>
              <a:rPr kumimoji="1" lang="en-US" altLang="ja-JP" dirty="0"/>
              <a:t>0.8¥%</a:t>
            </a:r>
            <a:r>
              <a:rPr kumimoji="1" lang="ja-JP" altLang="en-US"/>
              <a:t>と見て正しいということになります。日本は物価上昇分を差し引いても全体として成長しているのです。</a:t>
            </a:r>
          </a:p>
        </p:txBody>
      </p:sp>
      <p:sp>
        <p:nvSpPr>
          <p:cNvPr id="4" name="スライド番号プレースホルダー 3"/>
          <p:cNvSpPr>
            <a:spLocks noGrp="1"/>
          </p:cNvSpPr>
          <p:nvPr>
            <p:ph type="sldNum" sz="quarter" idx="5"/>
          </p:nvPr>
        </p:nvSpPr>
        <p:spPr/>
        <p:txBody>
          <a:bodyPr/>
          <a:lstStyle/>
          <a:p>
            <a:fld id="{15DBFCEC-38DA-F043-8543-42875FA09DA8}" type="slidenum">
              <a:rPr kumimoji="1" lang="ja-JP" altLang="en-US" smtClean="0"/>
              <a:t>15</a:t>
            </a:fld>
            <a:endParaRPr kumimoji="1" lang="ja-JP" altLang="en-US"/>
          </a:p>
        </p:txBody>
      </p:sp>
    </p:spTree>
    <p:extLst>
      <p:ext uri="{BB962C8B-B14F-4D97-AF65-F5344CB8AC3E}">
        <p14:creationId xmlns:p14="http://schemas.microsoft.com/office/powerpoint/2010/main" val="35616762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戦争による世界全体の先行きの不透明感に原因がある部分もありますが、主な理由は、生み出される商品価値の増加よりも、通貨量の増加の方が大きくなっていることにあります。</a:t>
            </a:r>
            <a:r>
              <a:rPr kumimoji="1" lang="en-US" altLang="ja-JP" dirty="0"/>
              <a:t>¥¥</a:t>
            </a:r>
          </a:p>
          <a:p>
            <a:endParaRPr kumimoji="1" lang="en-US" altLang="ja-JP" dirty="0"/>
          </a:p>
        </p:txBody>
      </p:sp>
      <p:sp>
        <p:nvSpPr>
          <p:cNvPr id="4" name="スライド番号プレースホルダー 3"/>
          <p:cNvSpPr>
            <a:spLocks noGrp="1"/>
          </p:cNvSpPr>
          <p:nvPr>
            <p:ph type="sldNum" sz="quarter" idx="5"/>
          </p:nvPr>
        </p:nvSpPr>
        <p:spPr/>
        <p:txBody>
          <a:bodyPr/>
          <a:lstStyle/>
          <a:p>
            <a:fld id="{15DBFCEC-38DA-F043-8543-42875FA09DA8}" type="slidenum">
              <a:rPr kumimoji="1" lang="ja-JP" altLang="en-US" smtClean="0"/>
              <a:t>21</a:t>
            </a:fld>
            <a:endParaRPr kumimoji="1" lang="ja-JP" altLang="en-US"/>
          </a:p>
        </p:txBody>
      </p:sp>
    </p:spTree>
    <p:extLst>
      <p:ext uri="{BB962C8B-B14F-4D97-AF65-F5344CB8AC3E}">
        <p14:creationId xmlns:p14="http://schemas.microsoft.com/office/powerpoint/2010/main" val="13446971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a:t>日本銀行「通貨流通高統計」によると、日本に流通する通貨の量は近年急激に増加しています。近年広がる電子決済なども合わせると、通貨量はさらに増します。</a:t>
            </a:r>
          </a:p>
          <a:p>
            <a:endParaRPr kumimoji="1" lang="en-US" altLang="ja-JP" dirty="0"/>
          </a:p>
          <a:p>
            <a:r>
              <a:rPr kumimoji="1" lang="ja-JP" altLang="en-US"/>
              <a:t>通貨の増加は、日本銀行の市場に大量にお金を供給するという金融緩和政策によるものです。</a:t>
            </a:r>
          </a:p>
          <a:p>
            <a:r>
              <a:rPr kumimoji="1" lang="ja-JP" altLang="en-US"/>
              <a:t>銀行の金利が押し下げるために通貨が沢山発行されたのですが、</a:t>
            </a:r>
          </a:p>
          <a:p>
            <a:r>
              <a:rPr kumimoji="1" lang="ja-JP" altLang="en-US"/>
              <a:t>賃金上昇で、そのお金が一般庶民に回ってくれば良いのですが、そうなっていません。</a:t>
            </a:r>
            <a:r>
              <a:rPr kumimoji="1" lang="en-US" altLang="ja-JP" dirty="0"/>
              <a:t>¥¥</a:t>
            </a:r>
          </a:p>
          <a:p>
            <a:endParaRPr kumimoji="1" lang="en-US" altLang="ja-JP" dirty="0"/>
          </a:p>
          <a:p>
            <a:r>
              <a:rPr kumimoji="1" lang="ja-JP" altLang="en-US"/>
              <a:t>そのお金は一体どこに行ったのでしょうか。</a:t>
            </a:r>
            <a:r>
              <a:rPr kumimoji="1" lang="en-US" altLang="ja-JP" dirty="0"/>
              <a:t>¥¥</a:t>
            </a:r>
            <a:endParaRPr kumimoji="1" lang="ja-JP" altLang="en-US"/>
          </a:p>
        </p:txBody>
      </p:sp>
      <p:sp>
        <p:nvSpPr>
          <p:cNvPr id="4" name="スライド番号プレースホルダー 3"/>
          <p:cNvSpPr>
            <a:spLocks noGrp="1"/>
          </p:cNvSpPr>
          <p:nvPr>
            <p:ph type="sldNum" sz="quarter" idx="5"/>
          </p:nvPr>
        </p:nvSpPr>
        <p:spPr/>
        <p:txBody>
          <a:bodyPr/>
          <a:lstStyle/>
          <a:p>
            <a:fld id="{15DBFCEC-38DA-F043-8543-42875FA09DA8}" type="slidenum">
              <a:rPr kumimoji="1" lang="ja-JP" altLang="en-US" smtClean="0"/>
              <a:t>22</a:t>
            </a:fld>
            <a:endParaRPr kumimoji="1" lang="ja-JP" altLang="en-US"/>
          </a:p>
        </p:txBody>
      </p:sp>
    </p:spTree>
    <p:extLst>
      <p:ext uri="{BB962C8B-B14F-4D97-AF65-F5344CB8AC3E}">
        <p14:creationId xmlns:p14="http://schemas.microsoft.com/office/powerpoint/2010/main" val="38613526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財務省の法人企業統計によると、日本企業の内部留保は</a:t>
            </a:r>
            <a:r>
              <a:rPr kumimoji="1" lang="en-US" altLang="ja-JP" dirty="0"/>
              <a:t>2013</a:t>
            </a:r>
            <a:r>
              <a:rPr kumimoji="1" lang="ja-JP" altLang="en-US"/>
              <a:t>年度の</a:t>
            </a:r>
            <a:r>
              <a:rPr kumimoji="1" lang="en-US" altLang="ja-JP" dirty="0"/>
              <a:t>300</a:t>
            </a:r>
            <a:r>
              <a:rPr kumimoji="1" lang="ja-JP" altLang="en-US"/>
              <a:t>兆円から、</a:t>
            </a:r>
            <a:r>
              <a:rPr kumimoji="1" lang="en-US" altLang="ja-JP" dirty="0"/>
              <a:t>2023</a:t>
            </a:r>
            <a:r>
              <a:rPr kumimoji="1" lang="ja-JP" altLang="en-US"/>
              <a:t>年度には</a:t>
            </a:r>
            <a:r>
              <a:rPr kumimoji="1" lang="en-US" altLang="ja-JP" dirty="0"/>
              <a:t>601</a:t>
            </a:r>
            <a:r>
              <a:rPr kumimoji="1" lang="ja-JP" altLang="en-US"/>
              <a:t>兆円と</a:t>
            </a:r>
            <a:r>
              <a:rPr kumimoji="1" lang="en-US" altLang="ja-JP" dirty="0"/>
              <a:t>10</a:t>
            </a:r>
            <a:r>
              <a:rPr kumimoji="1" lang="ja-JP" altLang="en-US"/>
              <a:t>年間に</a:t>
            </a:r>
            <a:r>
              <a:rPr kumimoji="1" lang="en-US" altLang="ja-JP" dirty="0"/>
              <a:t>2</a:t>
            </a:r>
            <a:r>
              <a:rPr kumimoji="1" lang="ja-JP" altLang="en-US"/>
              <a:t>倍になっています。その金額たるや、</a:t>
            </a:r>
            <a:r>
              <a:rPr kumimoji="1" lang="pt-PT" altLang="ja-JP" dirty="0"/>
              <a:t>GDP</a:t>
            </a:r>
            <a:r>
              <a:rPr kumimoji="1" lang="ja-JP" altLang="en-US"/>
              <a:t>に匹敵する金額となっています。</a:t>
            </a:r>
            <a:endParaRPr kumimoji="1" lang="en-US" altLang="ja-JP" dirty="0"/>
          </a:p>
          <a:p>
            <a:endParaRPr kumimoji="1" lang="en-US" altLang="ja-JP" dirty="0"/>
          </a:p>
          <a:p>
            <a:r>
              <a:rPr kumimoji="1" lang="ja-JP" altLang="en-US"/>
              <a:t>日本経済全体の構図はこのようになっています。</a:t>
            </a:r>
          </a:p>
        </p:txBody>
      </p:sp>
      <p:sp>
        <p:nvSpPr>
          <p:cNvPr id="4" name="スライド番号プレースホルダー 3"/>
          <p:cNvSpPr>
            <a:spLocks noGrp="1"/>
          </p:cNvSpPr>
          <p:nvPr>
            <p:ph type="sldNum" sz="quarter" idx="5"/>
          </p:nvPr>
        </p:nvSpPr>
        <p:spPr/>
        <p:txBody>
          <a:bodyPr/>
          <a:lstStyle/>
          <a:p>
            <a:fld id="{15DBFCEC-38DA-F043-8543-42875FA09DA8}" type="slidenum">
              <a:rPr kumimoji="1" lang="ja-JP" altLang="en-US" smtClean="0"/>
              <a:t>23</a:t>
            </a:fld>
            <a:endParaRPr kumimoji="1" lang="ja-JP" altLang="en-US"/>
          </a:p>
        </p:txBody>
      </p:sp>
    </p:spTree>
    <p:extLst>
      <p:ext uri="{BB962C8B-B14F-4D97-AF65-F5344CB8AC3E}">
        <p14:creationId xmlns:p14="http://schemas.microsoft.com/office/powerpoint/2010/main" val="42010645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15DBFCEC-38DA-F043-8543-42875FA09DA8}" type="slidenum">
              <a:rPr kumimoji="1" lang="ja-JP" altLang="en-US" smtClean="0"/>
              <a:t>24</a:t>
            </a:fld>
            <a:endParaRPr kumimoji="1" lang="ja-JP" altLang="en-US"/>
          </a:p>
        </p:txBody>
      </p:sp>
    </p:spTree>
    <p:extLst>
      <p:ext uri="{BB962C8B-B14F-4D97-AF65-F5344CB8AC3E}">
        <p14:creationId xmlns:p14="http://schemas.microsoft.com/office/powerpoint/2010/main" val="37430778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この企業の内部留保の増加は、人件費の抑制と法人税減税で生み出されました。</a:t>
            </a:r>
          </a:p>
        </p:txBody>
      </p:sp>
      <p:sp>
        <p:nvSpPr>
          <p:cNvPr id="4" name="スライド番号プレースホルダー 3"/>
          <p:cNvSpPr>
            <a:spLocks noGrp="1"/>
          </p:cNvSpPr>
          <p:nvPr>
            <p:ph type="sldNum" sz="quarter" idx="5"/>
          </p:nvPr>
        </p:nvSpPr>
        <p:spPr/>
        <p:txBody>
          <a:bodyPr/>
          <a:lstStyle/>
          <a:p>
            <a:fld id="{15DBFCEC-38DA-F043-8543-42875FA09DA8}" type="slidenum">
              <a:rPr kumimoji="1" lang="ja-JP" altLang="en-US" smtClean="0"/>
              <a:t>25</a:t>
            </a:fld>
            <a:endParaRPr kumimoji="1" lang="ja-JP" altLang="en-US"/>
          </a:p>
        </p:txBody>
      </p:sp>
    </p:spTree>
    <p:extLst>
      <p:ext uri="{BB962C8B-B14F-4D97-AF65-F5344CB8AC3E}">
        <p14:creationId xmlns:p14="http://schemas.microsoft.com/office/powerpoint/2010/main" val="22275640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本来なら、巨額の内部留保に税金を掛けて、国民全体としてその果実を共有するべきです。実態としては、その逆になっており、消費税が</a:t>
            </a:r>
            <a:r>
              <a:rPr kumimoji="1" lang="en-US" altLang="ja-JP" dirty="0"/>
              <a:t>2014</a:t>
            </a:r>
            <a:r>
              <a:rPr kumimoji="1" lang="ja-JP" altLang="en-US"/>
              <a:t>年に</a:t>
            </a:r>
            <a:r>
              <a:rPr kumimoji="1" lang="en-US" altLang="ja-JP" dirty="0"/>
              <a:t>8¥%</a:t>
            </a:r>
            <a:r>
              <a:rPr kumimoji="1" lang="ja-JP" altLang="en-US"/>
              <a:t>、</a:t>
            </a:r>
            <a:r>
              <a:rPr kumimoji="1" lang="en-US" altLang="ja-JP" dirty="0"/>
              <a:t>2019</a:t>
            </a:r>
            <a:r>
              <a:rPr kumimoji="1" lang="ja-JP" altLang="en-US"/>
              <a:t>年に</a:t>
            </a:r>
            <a:r>
              <a:rPr kumimoji="1" lang="en-US" altLang="ja-JP" dirty="0"/>
              <a:t>10¥%</a:t>
            </a:r>
            <a:r>
              <a:rPr kumimoji="1" lang="ja-JP" altLang="en-US"/>
              <a:t>に引き上げられ、私たちの生活は年々厳しさを増しているのです。</a:t>
            </a:r>
            <a:r>
              <a:rPr kumimoji="1" lang="en-US" altLang="ja-JP" dirty="0"/>
              <a:t>¥¥</a:t>
            </a:r>
            <a:endParaRPr kumimoji="1" lang="ja-JP" altLang="en-US"/>
          </a:p>
        </p:txBody>
      </p:sp>
      <p:sp>
        <p:nvSpPr>
          <p:cNvPr id="4" name="スライド番号プレースホルダー 3"/>
          <p:cNvSpPr>
            <a:spLocks noGrp="1"/>
          </p:cNvSpPr>
          <p:nvPr>
            <p:ph type="sldNum" sz="quarter" idx="5"/>
          </p:nvPr>
        </p:nvSpPr>
        <p:spPr/>
        <p:txBody>
          <a:bodyPr/>
          <a:lstStyle/>
          <a:p>
            <a:fld id="{15DBFCEC-38DA-F043-8543-42875FA09DA8}" type="slidenum">
              <a:rPr kumimoji="1" lang="ja-JP" altLang="en-US" smtClean="0"/>
              <a:t>26</a:t>
            </a:fld>
            <a:endParaRPr kumimoji="1" lang="ja-JP" altLang="en-US"/>
          </a:p>
        </p:txBody>
      </p:sp>
    </p:spTree>
    <p:extLst>
      <p:ext uri="{BB962C8B-B14F-4D97-AF65-F5344CB8AC3E}">
        <p14:creationId xmlns:p14="http://schemas.microsoft.com/office/powerpoint/2010/main" val="19351309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このような大企業を優遇する政策はアメリカにおいてはさらに顕著です。</a:t>
            </a:r>
          </a:p>
          <a:p>
            <a:r>
              <a:rPr kumimoji="1" lang="en-US" altLang="ja-JP" dirty="0"/>
              <a:t>2018</a:t>
            </a:r>
            <a:r>
              <a:rPr kumimoji="1" lang="ja-JP" altLang="en-US"/>
              <a:t>年の第一次トランプ政権においては法人税が</a:t>
            </a:r>
            <a:r>
              <a:rPr kumimoji="1" lang="en-US" altLang="ja-JP" dirty="0"/>
              <a:t>35¥%</a:t>
            </a:r>
            <a:r>
              <a:rPr kumimoji="1" lang="ja-JP" altLang="en-US"/>
              <a:t>から一気に</a:t>
            </a:r>
            <a:r>
              <a:rPr kumimoji="1" lang="en-US" altLang="ja-JP" dirty="0"/>
              <a:t>21¥%</a:t>
            </a:r>
            <a:r>
              <a:rPr kumimoji="1" lang="ja-JP" altLang="en-US"/>
              <a:t>まで引き下げられました。</a:t>
            </a:r>
          </a:p>
          <a:p>
            <a:r>
              <a:rPr kumimoji="1" lang="ja-JP" altLang="en-US"/>
              <a:t>大手テクノロジー企業　</a:t>
            </a:r>
            <a:r>
              <a:rPr kumimoji="1" lang="pt-PT" altLang="ja-JP" dirty="0"/>
              <a:t>Apple</a:t>
            </a:r>
            <a:r>
              <a:rPr kumimoji="1" lang="ja-JP" altLang="pt-PT"/>
              <a:t>、</a:t>
            </a:r>
            <a:r>
              <a:rPr kumimoji="1" lang="pt-PT" altLang="ja-JP" dirty="0"/>
              <a:t>Amazon</a:t>
            </a:r>
            <a:r>
              <a:rPr kumimoji="1" lang="ja-JP" altLang="pt-PT"/>
              <a:t>、</a:t>
            </a:r>
            <a:r>
              <a:rPr kumimoji="1" lang="pt-PT" altLang="ja-JP" dirty="0"/>
              <a:t>Microsoft</a:t>
            </a:r>
            <a:r>
              <a:rPr kumimoji="1" lang="ja-JP" altLang="pt-PT"/>
              <a:t>、</a:t>
            </a:r>
            <a:r>
              <a:rPr kumimoji="1" lang="pt-PT" altLang="ja-JP" dirty="0"/>
              <a:t>Google</a:t>
            </a:r>
            <a:r>
              <a:rPr kumimoji="1" lang="ja-JP" altLang="pt-PT"/>
              <a:t>、</a:t>
            </a:r>
            <a:r>
              <a:rPr kumimoji="1" lang="pt-PT" altLang="ja-JP" dirty="0"/>
              <a:t>Meta</a:t>
            </a:r>
            <a:r>
              <a:rPr kumimoji="1" lang="ja-JP" altLang="pt-PT"/>
              <a:t>　</a:t>
            </a:r>
            <a:r>
              <a:rPr kumimoji="1" lang="ja-JP" altLang="en-US"/>
              <a:t>の内部留保額は</a:t>
            </a:r>
            <a:r>
              <a:rPr kumimoji="1" lang="en-US" altLang="ja-JP" dirty="0"/>
              <a:t>5700</a:t>
            </a:r>
            <a:r>
              <a:rPr kumimoji="1" lang="ja-JP" altLang="en-US"/>
              <a:t>億ドルを超えるとされています。</a:t>
            </a:r>
            <a:r>
              <a:rPr kumimoji="1" lang="en-US" altLang="ja-JP" dirty="0"/>
              <a:t>¥¥</a:t>
            </a:r>
          </a:p>
          <a:p>
            <a:endParaRPr kumimoji="1" lang="en-US" altLang="ja-JP" dirty="0"/>
          </a:p>
          <a:p>
            <a:r>
              <a:rPr kumimoji="1" lang="ja-JP" altLang="en-US"/>
              <a:t>アメリカでは低所得者層と高所得者層の格差が年々広がり、二極化が深刻になっています。</a:t>
            </a:r>
          </a:p>
          <a:p>
            <a:r>
              <a:rPr kumimoji="1" lang="ja-JP" altLang="en-US"/>
              <a:t>そして、日本はその後を追うように、格差社会に向かいつつあります。</a:t>
            </a:r>
          </a:p>
          <a:p>
            <a:r>
              <a:rPr kumimoji="1" lang="ja-JP" altLang="en-US"/>
              <a:t>私たちが望む社会はそのような社会でしょうか。</a:t>
            </a:r>
            <a:r>
              <a:rPr kumimoji="1" lang="en-US" altLang="ja-JP" dirty="0"/>
              <a:t>¥¥</a:t>
            </a:r>
            <a:endParaRPr kumimoji="1" lang="ja-JP" altLang="en-US"/>
          </a:p>
        </p:txBody>
      </p:sp>
      <p:sp>
        <p:nvSpPr>
          <p:cNvPr id="4" name="スライド番号プレースホルダー 3"/>
          <p:cNvSpPr>
            <a:spLocks noGrp="1"/>
          </p:cNvSpPr>
          <p:nvPr>
            <p:ph type="sldNum" sz="quarter" idx="5"/>
          </p:nvPr>
        </p:nvSpPr>
        <p:spPr/>
        <p:txBody>
          <a:bodyPr/>
          <a:lstStyle/>
          <a:p>
            <a:fld id="{15DBFCEC-38DA-F043-8543-42875FA09DA8}" type="slidenum">
              <a:rPr kumimoji="1" lang="ja-JP" altLang="en-US" smtClean="0"/>
              <a:t>27</a:t>
            </a:fld>
            <a:endParaRPr kumimoji="1" lang="ja-JP" altLang="en-US"/>
          </a:p>
        </p:txBody>
      </p:sp>
    </p:spTree>
    <p:extLst>
      <p:ext uri="{BB962C8B-B14F-4D97-AF65-F5344CB8AC3E}">
        <p14:creationId xmlns:p14="http://schemas.microsoft.com/office/powerpoint/2010/main" val="15992180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経営の神様と言われる松下幸之助は、「企業は社会の公器」と言いました。</a:t>
            </a:r>
          </a:p>
          <a:p>
            <a:r>
              <a:rPr kumimoji="1" lang="ja-JP" altLang="en-US"/>
              <a:t>企業は、社会が求める仕事を担い、次の時代に相応しい社会そのものをつくっていく役割を果たす義務があるというのです。</a:t>
            </a:r>
          </a:p>
          <a:p>
            <a:r>
              <a:rPr kumimoji="1" lang="ja-JP" altLang="en-US"/>
              <a:t>今、巨額のお金を溜め込んでいる企業はそのような役割を果たしているでしょうか。</a:t>
            </a:r>
          </a:p>
          <a:p>
            <a:r>
              <a:rPr kumimoji="1" lang="en-US" altLang="ja-JP" dirty="0"/>
              <a:t>¥¥</a:t>
            </a:r>
          </a:p>
          <a:p>
            <a:endParaRPr kumimoji="1" lang="en-US" altLang="ja-JP" dirty="0"/>
          </a:p>
          <a:p>
            <a:r>
              <a:rPr kumimoji="1" lang="ja-JP" altLang="en-US"/>
              <a:t>日本はどのような社会を作ろうとしているのでしょうか？</a:t>
            </a:r>
            <a:r>
              <a:rPr kumimoji="1" lang="en-US" altLang="ja-JP" dirty="0"/>
              <a:t>¥¥</a:t>
            </a:r>
            <a:endParaRPr kumimoji="1" lang="ja-JP" altLang="en-US"/>
          </a:p>
        </p:txBody>
      </p:sp>
      <p:sp>
        <p:nvSpPr>
          <p:cNvPr id="4" name="スライド番号プレースホルダー 3"/>
          <p:cNvSpPr>
            <a:spLocks noGrp="1"/>
          </p:cNvSpPr>
          <p:nvPr>
            <p:ph type="sldNum" sz="quarter" idx="5"/>
          </p:nvPr>
        </p:nvSpPr>
        <p:spPr/>
        <p:txBody>
          <a:bodyPr/>
          <a:lstStyle/>
          <a:p>
            <a:fld id="{15DBFCEC-38DA-F043-8543-42875FA09DA8}" type="slidenum">
              <a:rPr kumimoji="1" lang="ja-JP" altLang="en-US" smtClean="0"/>
              <a:t>28</a:t>
            </a:fld>
            <a:endParaRPr kumimoji="1" lang="ja-JP" altLang="en-US"/>
          </a:p>
        </p:txBody>
      </p:sp>
    </p:spTree>
    <p:extLst>
      <p:ext uri="{BB962C8B-B14F-4D97-AF65-F5344CB8AC3E}">
        <p14:creationId xmlns:p14="http://schemas.microsoft.com/office/powerpoint/2010/main" val="36721596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最後は、数学ではなく、社会の授業みたいになってしまいました。</a:t>
            </a:r>
          </a:p>
          <a:p>
            <a:r>
              <a:rPr kumimoji="1" lang="ja-JP" altLang="en-US"/>
              <a:t>しかし、みなさんに理解してほしいのは、社会の状況をしっかりと掴むためには、</a:t>
            </a:r>
          </a:p>
          <a:p>
            <a:r>
              <a:rPr kumimoji="1" lang="ja-JP" altLang="en-US"/>
              <a:t>数字が必要だということ。</a:t>
            </a:r>
          </a:p>
          <a:p>
            <a:r>
              <a:rPr kumimoji="1" lang="ja-JP" altLang="en-US"/>
              <a:t>特に年、何</a:t>
            </a:r>
            <a:r>
              <a:rPr kumimoji="1" lang="en-US" altLang="ja-JP" dirty="0"/>
              <a:t>¥%</a:t>
            </a:r>
            <a:r>
              <a:rPr kumimoji="1" lang="ja-JP" altLang="en-US"/>
              <a:t>という小さな変化も、</a:t>
            </a:r>
          </a:p>
          <a:p>
            <a:r>
              <a:rPr kumimoji="1" lang="ja-JP" altLang="en-US"/>
              <a:t>実は重なれば大きなものであるということは、数列の目で見ると見えてくるのです。</a:t>
            </a:r>
          </a:p>
          <a:p>
            <a:r>
              <a:rPr kumimoji="1" lang="ja-JP" altLang="en-US"/>
              <a:t>みなさんには、数字から事実を見る力をしっかりとつけてほしいと願います。</a:t>
            </a:r>
            <a:endParaRPr kumimoji="1" lang="en-US" altLang="ja-JP" dirty="0"/>
          </a:p>
          <a:p>
            <a:endParaRPr kumimoji="1" lang="en-US" altLang="ja-JP" dirty="0"/>
          </a:p>
          <a:p>
            <a:r>
              <a:rPr kumimoji="1" lang="ja-JP" altLang="en-US"/>
              <a:t>次回は積立貯金やローンの計算</a:t>
            </a:r>
          </a:p>
        </p:txBody>
      </p:sp>
      <p:sp>
        <p:nvSpPr>
          <p:cNvPr id="4" name="スライド番号プレースホルダー 3"/>
          <p:cNvSpPr>
            <a:spLocks noGrp="1"/>
          </p:cNvSpPr>
          <p:nvPr>
            <p:ph type="sldNum" sz="quarter" idx="5"/>
          </p:nvPr>
        </p:nvSpPr>
        <p:spPr/>
        <p:txBody>
          <a:bodyPr/>
          <a:lstStyle/>
          <a:p>
            <a:fld id="{15DBFCEC-38DA-F043-8543-42875FA09DA8}" type="slidenum">
              <a:rPr kumimoji="1" lang="ja-JP" altLang="en-US" smtClean="0"/>
              <a:t>29</a:t>
            </a:fld>
            <a:endParaRPr kumimoji="1" lang="ja-JP" altLang="en-US"/>
          </a:p>
        </p:txBody>
      </p:sp>
    </p:spTree>
    <p:extLst>
      <p:ext uri="{BB962C8B-B14F-4D97-AF65-F5344CB8AC3E}">
        <p14:creationId xmlns:p14="http://schemas.microsoft.com/office/powerpoint/2010/main" val="16063131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6671BB4-5BB2-5FA1-E9BB-60B70D2FDC1A}"/>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EF29AF21-8FA5-95A7-07AE-CBEE7E52176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60C1FF94-9316-F4AC-207F-6B91A2757304}"/>
              </a:ext>
            </a:extLst>
          </p:cNvPr>
          <p:cNvSpPr>
            <a:spLocks noGrp="1"/>
          </p:cNvSpPr>
          <p:nvPr>
            <p:ph type="dt" sz="half" idx="10"/>
          </p:nvPr>
        </p:nvSpPr>
        <p:spPr/>
        <p:txBody>
          <a:bodyPr/>
          <a:lstStyle/>
          <a:p>
            <a:fld id="{F9AF6E94-DBF4-AF42-A9E2-DD236330F86C}" type="datetimeFigureOut">
              <a:rPr kumimoji="1" lang="ja-JP" altLang="en-US" smtClean="0"/>
              <a:t>2025/4/13</a:t>
            </a:fld>
            <a:endParaRPr kumimoji="1" lang="ja-JP" altLang="en-US"/>
          </a:p>
        </p:txBody>
      </p:sp>
      <p:sp>
        <p:nvSpPr>
          <p:cNvPr id="5" name="フッター プレースホルダー 4">
            <a:extLst>
              <a:ext uri="{FF2B5EF4-FFF2-40B4-BE49-F238E27FC236}">
                <a16:creationId xmlns:a16="http://schemas.microsoft.com/office/drawing/2014/main" id="{D5CA670A-C7E6-92F3-F557-A5BD06272C8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C3CC887-A33B-FB63-CE57-E64055140E74}"/>
              </a:ext>
            </a:extLst>
          </p:cNvPr>
          <p:cNvSpPr>
            <a:spLocks noGrp="1"/>
          </p:cNvSpPr>
          <p:nvPr>
            <p:ph type="sldNum" sz="quarter" idx="12"/>
          </p:nvPr>
        </p:nvSpPr>
        <p:spPr/>
        <p:txBody>
          <a:bodyPr/>
          <a:lstStyle/>
          <a:p>
            <a:fld id="{E3310442-9AC1-B04A-BF54-A15413E99FF7}" type="slidenum">
              <a:rPr kumimoji="1" lang="ja-JP" altLang="en-US" smtClean="0"/>
              <a:t>‹#›</a:t>
            </a:fld>
            <a:endParaRPr kumimoji="1" lang="ja-JP" altLang="en-US"/>
          </a:p>
        </p:txBody>
      </p:sp>
    </p:spTree>
    <p:extLst>
      <p:ext uri="{BB962C8B-B14F-4D97-AF65-F5344CB8AC3E}">
        <p14:creationId xmlns:p14="http://schemas.microsoft.com/office/powerpoint/2010/main" val="5288276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D2650DB-8F48-117A-7012-D81479CA5E58}"/>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A609CC56-5B1B-F8B0-4C67-070C87F077B6}"/>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FFFAA80-F59E-3592-4E09-F6BEA66EF329}"/>
              </a:ext>
            </a:extLst>
          </p:cNvPr>
          <p:cNvSpPr>
            <a:spLocks noGrp="1"/>
          </p:cNvSpPr>
          <p:nvPr>
            <p:ph type="dt" sz="half" idx="10"/>
          </p:nvPr>
        </p:nvSpPr>
        <p:spPr/>
        <p:txBody>
          <a:bodyPr/>
          <a:lstStyle/>
          <a:p>
            <a:fld id="{F9AF6E94-DBF4-AF42-A9E2-DD236330F86C}" type="datetimeFigureOut">
              <a:rPr kumimoji="1" lang="ja-JP" altLang="en-US" smtClean="0"/>
              <a:t>2025/4/13</a:t>
            </a:fld>
            <a:endParaRPr kumimoji="1" lang="ja-JP" altLang="en-US"/>
          </a:p>
        </p:txBody>
      </p:sp>
      <p:sp>
        <p:nvSpPr>
          <p:cNvPr id="5" name="フッター プレースホルダー 4">
            <a:extLst>
              <a:ext uri="{FF2B5EF4-FFF2-40B4-BE49-F238E27FC236}">
                <a16:creationId xmlns:a16="http://schemas.microsoft.com/office/drawing/2014/main" id="{A81CB943-CA16-9CDE-1E08-79FBC802916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890BC59-4962-D915-6575-D132EA35F481}"/>
              </a:ext>
            </a:extLst>
          </p:cNvPr>
          <p:cNvSpPr>
            <a:spLocks noGrp="1"/>
          </p:cNvSpPr>
          <p:nvPr>
            <p:ph type="sldNum" sz="quarter" idx="12"/>
          </p:nvPr>
        </p:nvSpPr>
        <p:spPr/>
        <p:txBody>
          <a:bodyPr/>
          <a:lstStyle/>
          <a:p>
            <a:fld id="{E3310442-9AC1-B04A-BF54-A15413E99FF7}" type="slidenum">
              <a:rPr kumimoji="1" lang="ja-JP" altLang="en-US" smtClean="0"/>
              <a:t>‹#›</a:t>
            </a:fld>
            <a:endParaRPr kumimoji="1" lang="ja-JP" altLang="en-US"/>
          </a:p>
        </p:txBody>
      </p:sp>
    </p:spTree>
    <p:extLst>
      <p:ext uri="{BB962C8B-B14F-4D97-AF65-F5344CB8AC3E}">
        <p14:creationId xmlns:p14="http://schemas.microsoft.com/office/powerpoint/2010/main" val="2632877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1AE7291-B9BE-E99C-CB22-A0B422AB0F1D}"/>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04305A1D-418E-F490-29A4-3BB96A741B0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7848EEF2-E53A-E467-A8C4-268D950E733F}"/>
              </a:ext>
            </a:extLst>
          </p:cNvPr>
          <p:cNvSpPr>
            <a:spLocks noGrp="1"/>
          </p:cNvSpPr>
          <p:nvPr>
            <p:ph type="dt" sz="half" idx="10"/>
          </p:nvPr>
        </p:nvSpPr>
        <p:spPr/>
        <p:txBody>
          <a:bodyPr/>
          <a:lstStyle/>
          <a:p>
            <a:fld id="{F9AF6E94-DBF4-AF42-A9E2-DD236330F86C}" type="datetimeFigureOut">
              <a:rPr kumimoji="1" lang="ja-JP" altLang="en-US" smtClean="0"/>
              <a:t>2025/4/13</a:t>
            </a:fld>
            <a:endParaRPr kumimoji="1" lang="ja-JP" altLang="en-US"/>
          </a:p>
        </p:txBody>
      </p:sp>
      <p:sp>
        <p:nvSpPr>
          <p:cNvPr id="5" name="フッター プレースホルダー 4">
            <a:extLst>
              <a:ext uri="{FF2B5EF4-FFF2-40B4-BE49-F238E27FC236}">
                <a16:creationId xmlns:a16="http://schemas.microsoft.com/office/drawing/2014/main" id="{E7B3CAF1-C44F-7EE5-DA62-E6C417B0CBA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05DC9CC-E4F9-20DF-87F4-16D4D5A6460B}"/>
              </a:ext>
            </a:extLst>
          </p:cNvPr>
          <p:cNvSpPr>
            <a:spLocks noGrp="1"/>
          </p:cNvSpPr>
          <p:nvPr>
            <p:ph type="sldNum" sz="quarter" idx="12"/>
          </p:nvPr>
        </p:nvSpPr>
        <p:spPr/>
        <p:txBody>
          <a:bodyPr/>
          <a:lstStyle/>
          <a:p>
            <a:fld id="{E3310442-9AC1-B04A-BF54-A15413E99FF7}" type="slidenum">
              <a:rPr kumimoji="1" lang="ja-JP" altLang="en-US" smtClean="0"/>
              <a:t>‹#›</a:t>
            </a:fld>
            <a:endParaRPr kumimoji="1" lang="ja-JP" altLang="en-US"/>
          </a:p>
        </p:txBody>
      </p:sp>
    </p:spTree>
    <p:extLst>
      <p:ext uri="{BB962C8B-B14F-4D97-AF65-F5344CB8AC3E}">
        <p14:creationId xmlns:p14="http://schemas.microsoft.com/office/powerpoint/2010/main" val="9745024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1B532F5-F26B-60F7-3731-B252A2A42D83}"/>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8CDB16B6-A50A-1F59-0263-775792FDA528}"/>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A02ABAE9-03D2-BF7D-1C18-4BC98730EF8D}"/>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B74BC4BE-D8B2-8394-76E4-73E08DE6D3F6}"/>
              </a:ext>
            </a:extLst>
          </p:cNvPr>
          <p:cNvSpPr>
            <a:spLocks noGrp="1"/>
          </p:cNvSpPr>
          <p:nvPr>
            <p:ph type="dt" sz="half" idx="10"/>
          </p:nvPr>
        </p:nvSpPr>
        <p:spPr/>
        <p:txBody>
          <a:bodyPr/>
          <a:lstStyle/>
          <a:p>
            <a:fld id="{F9AF6E94-DBF4-AF42-A9E2-DD236330F86C}" type="datetimeFigureOut">
              <a:rPr kumimoji="1" lang="ja-JP" altLang="en-US" smtClean="0"/>
              <a:t>2025/4/13</a:t>
            </a:fld>
            <a:endParaRPr kumimoji="1" lang="ja-JP" altLang="en-US"/>
          </a:p>
        </p:txBody>
      </p:sp>
      <p:sp>
        <p:nvSpPr>
          <p:cNvPr id="6" name="フッター プレースホルダー 5">
            <a:extLst>
              <a:ext uri="{FF2B5EF4-FFF2-40B4-BE49-F238E27FC236}">
                <a16:creationId xmlns:a16="http://schemas.microsoft.com/office/drawing/2014/main" id="{86372670-612A-7699-B42C-35EA7F15596B}"/>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9EC06258-86A4-FFC0-AEFA-77BC783567CA}"/>
              </a:ext>
            </a:extLst>
          </p:cNvPr>
          <p:cNvSpPr>
            <a:spLocks noGrp="1"/>
          </p:cNvSpPr>
          <p:nvPr>
            <p:ph type="sldNum" sz="quarter" idx="12"/>
          </p:nvPr>
        </p:nvSpPr>
        <p:spPr/>
        <p:txBody>
          <a:bodyPr/>
          <a:lstStyle/>
          <a:p>
            <a:fld id="{E3310442-9AC1-B04A-BF54-A15413E99FF7}" type="slidenum">
              <a:rPr kumimoji="1" lang="ja-JP" altLang="en-US" smtClean="0"/>
              <a:t>‹#›</a:t>
            </a:fld>
            <a:endParaRPr kumimoji="1" lang="ja-JP" altLang="en-US"/>
          </a:p>
        </p:txBody>
      </p:sp>
    </p:spTree>
    <p:extLst>
      <p:ext uri="{BB962C8B-B14F-4D97-AF65-F5344CB8AC3E}">
        <p14:creationId xmlns:p14="http://schemas.microsoft.com/office/powerpoint/2010/main" val="8172572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CA3C653-F309-863F-564A-03DE53F41282}"/>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215C219-A2D9-8980-D1DE-B73900583A4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E047A0E3-FC3D-C0DA-DCB7-5CC3A76EFA4C}"/>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4BBF0DE5-C1C0-7CFA-FFE7-6BF99B347A0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310A258B-DC89-6BD9-4717-2617E23D8CD1}"/>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95F7514A-F627-5FB9-30F1-6A20D0FE5C21}"/>
              </a:ext>
            </a:extLst>
          </p:cNvPr>
          <p:cNvSpPr>
            <a:spLocks noGrp="1"/>
          </p:cNvSpPr>
          <p:nvPr>
            <p:ph type="dt" sz="half" idx="10"/>
          </p:nvPr>
        </p:nvSpPr>
        <p:spPr/>
        <p:txBody>
          <a:bodyPr/>
          <a:lstStyle/>
          <a:p>
            <a:fld id="{F9AF6E94-DBF4-AF42-A9E2-DD236330F86C}" type="datetimeFigureOut">
              <a:rPr kumimoji="1" lang="ja-JP" altLang="en-US" smtClean="0"/>
              <a:t>2025/4/13</a:t>
            </a:fld>
            <a:endParaRPr kumimoji="1" lang="ja-JP" altLang="en-US"/>
          </a:p>
        </p:txBody>
      </p:sp>
      <p:sp>
        <p:nvSpPr>
          <p:cNvPr id="8" name="フッター プレースホルダー 7">
            <a:extLst>
              <a:ext uri="{FF2B5EF4-FFF2-40B4-BE49-F238E27FC236}">
                <a16:creationId xmlns:a16="http://schemas.microsoft.com/office/drawing/2014/main" id="{1B72A315-E11C-B7C1-705E-033A5DC396BB}"/>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B3800B63-8A15-FAF8-275F-6A2686E738FF}"/>
              </a:ext>
            </a:extLst>
          </p:cNvPr>
          <p:cNvSpPr>
            <a:spLocks noGrp="1"/>
          </p:cNvSpPr>
          <p:nvPr>
            <p:ph type="sldNum" sz="quarter" idx="12"/>
          </p:nvPr>
        </p:nvSpPr>
        <p:spPr/>
        <p:txBody>
          <a:bodyPr/>
          <a:lstStyle/>
          <a:p>
            <a:fld id="{E3310442-9AC1-B04A-BF54-A15413E99FF7}" type="slidenum">
              <a:rPr kumimoji="1" lang="ja-JP" altLang="en-US" smtClean="0"/>
              <a:t>‹#›</a:t>
            </a:fld>
            <a:endParaRPr kumimoji="1" lang="ja-JP" altLang="en-US"/>
          </a:p>
        </p:txBody>
      </p:sp>
    </p:spTree>
    <p:extLst>
      <p:ext uri="{BB962C8B-B14F-4D97-AF65-F5344CB8AC3E}">
        <p14:creationId xmlns:p14="http://schemas.microsoft.com/office/powerpoint/2010/main" val="13937537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8C7A722-639E-59CE-656F-283E93250E6A}"/>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27E03BAE-1FC3-B5D1-76D4-BCB1755F086F}"/>
              </a:ext>
            </a:extLst>
          </p:cNvPr>
          <p:cNvSpPr>
            <a:spLocks noGrp="1"/>
          </p:cNvSpPr>
          <p:nvPr>
            <p:ph type="dt" sz="half" idx="10"/>
          </p:nvPr>
        </p:nvSpPr>
        <p:spPr/>
        <p:txBody>
          <a:bodyPr/>
          <a:lstStyle/>
          <a:p>
            <a:fld id="{F9AF6E94-DBF4-AF42-A9E2-DD236330F86C}" type="datetimeFigureOut">
              <a:rPr kumimoji="1" lang="ja-JP" altLang="en-US" smtClean="0"/>
              <a:t>2025/4/13</a:t>
            </a:fld>
            <a:endParaRPr kumimoji="1" lang="ja-JP" altLang="en-US"/>
          </a:p>
        </p:txBody>
      </p:sp>
      <p:sp>
        <p:nvSpPr>
          <p:cNvPr id="4" name="フッター プレースホルダー 3">
            <a:extLst>
              <a:ext uri="{FF2B5EF4-FFF2-40B4-BE49-F238E27FC236}">
                <a16:creationId xmlns:a16="http://schemas.microsoft.com/office/drawing/2014/main" id="{40F0A66B-1CD9-11EC-C577-1D6B95DFBCD5}"/>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0E719515-88A6-87CF-999C-D4901A81013F}"/>
              </a:ext>
            </a:extLst>
          </p:cNvPr>
          <p:cNvSpPr>
            <a:spLocks noGrp="1"/>
          </p:cNvSpPr>
          <p:nvPr>
            <p:ph type="sldNum" sz="quarter" idx="12"/>
          </p:nvPr>
        </p:nvSpPr>
        <p:spPr/>
        <p:txBody>
          <a:bodyPr/>
          <a:lstStyle/>
          <a:p>
            <a:fld id="{E3310442-9AC1-B04A-BF54-A15413E99FF7}" type="slidenum">
              <a:rPr kumimoji="1" lang="ja-JP" altLang="en-US" smtClean="0"/>
              <a:t>‹#›</a:t>
            </a:fld>
            <a:endParaRPr kumimoji="1" lang="ja-JP" altLang="en-US"/>
          </a:p>
        </p:txBody>
      </p:sp>
    </p:spTree>
    <p:extLst>
      <p:ext uri="{BB962C8B-B14F-4D97-AF65-F5344CB8AC3E}">
        <p14:creationId xmlns:p14="http://schemas.microsoft.com/office/powerpoint/2010/main" val="18007372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56097D84-2B76-37CC-7F64-4BD528AF3F05}"/>
              </a:ext>
            </a:extLst>
          </p:cNvPr>
          <p:cNvSpPr>
            <a:spLocks noGrp="1"/>
          </p:cNvSpPr>
          <p:nvPr>
            <p:ph type="dt" sz="half" idx="10"/>
          </p:nvPr>
        </p:nvSpPr>
        <p:spPr/>
        <p:txBody>
          <a:bodyPr/>
          <a:lstStyle/>
          <a:p>
            <a:fld id="{F9AF6E94-DBF4-AF42-A9E2-DD236330F86C}" type="datetimeFigureOut">
              <a:rPr kumimoji="1" lang="ja-JP" altLang="en-US" smtClean="0"/>
              <a:t>2025/4/13</a:t>
            </a:fld>
            <a:endParaRPr kumimoji="1" lang="ja-JP" altLang="en-US"/>
          </a:p>
        </p:txBody>
      </p:sp>
      <p:sp>
        <p:nvSpPr>
          <p:cNvPr id="3" name="フッター プレースホルダー 2">
            <a:extLst>
              <a:ext uri="{FF2B5EF4-FFF2-40B4-BE49-F238E27FC236}">
                <a16:creationId xmlns:a16="http://schemas.microsoft.com/office/drawing/2014/main" id="{640E6C9A-5395-F46B-44E6-61DAF0D12459}"/>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A1DC8146-8AD4-533C-A54D-A9821645BAD0}"/>
              </a:ext>
            </a:extLst>
          </p:cNvPr>
          <p:cNvSpPr>
            <a:spLocks noGrp="1"/>
          </p:cNvSpPr>
          <p:nvPr>
            <p:ph type="sldNum" sz="quarter" idx="12"/>
          </p:nvPr>
        </p:nvSpPr>
        <p:spPr/>
        <p:txBody>
          <a:bodyPr/>
          <a:lstStyle/>
          <a:p>
            <a:fld id="{E3310442-9AC1-B04A-BF54-A15413E99FF7}" type="slidenum">
              <a:rPr kumimoji="1" lang="ja-JP" altLang="en-US" smtClean="0"/>
              <a:t>‹#›</a:t>
            </a:fld>
            <a:endParaRPr kumimoji="1" lang="ja-JP" altLang="en-US"/>
          </a:p>
        </p:txBody>
      </p:sp>
    </p:spTree>
    <p:extLst>
      <p:ext uri="{BB962C8B-B14F-4D97-AF65-F5344CB8AC3E}">
        <p14:creationId xmlns:p14="http://schemas.microsoft.com/office/powerpoint/2010/main" val="17267310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DE47F41-CF9D-1CC7-AB0C-DDD0169377C3}"/>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D87DDCFB-EBEB-6985-EEA7-77F6B32CC63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75313840-DCDA-398F-7C0F-B9501FB9D8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91570775-3E3E-8BE7-9680-1D1639575F06}"/>
              </a:ext>
            </a:extLst>
          </p:cNvPr>
          <p:cNvSpPr>
            <a:spLocks noGrp="1"/>
          </p:cNvSpPr>
          <p:nvPr>
            <p:ph type="dt" sz="half" idx="10"/>
          </p:nvPr>
        </p:nvSpPr>
        <p:spPr/>
        <p:txBody>
          <a:bodyPr/>
          <a:lstStyle/>
          <a:p>
            <a:fld id="{F9AF6E94-DBF4-AF42-A9E2-DD236330F86C}" type="datetimeFigureOut">
              <a:rPr kumimoji="1" lang="ja-JP" altLang="en-US" smtClean="0"/>
              <a:t>2025/4/13</a:t>
            </a:fld>
            <a:endParaRPr kumimoji="1" lang="ja-JP" altLang="en-US"/>
          </a:p>
        </p:txBody>
      </p:sp>
      <p:sp>
        <p:nvSpPr>
          <p:cNvPr id="6" name="フッター プレースホルダー 5">
            <a:extLst>
              <a:ext uri="{FF2B5EF4-FFF2-40B4-BE49-F238E27FC236}">
                <a16:creationId xmlns:a16="http://schemas.microsoft.com/office/drawing/2014/main" id="{A05F1658-17B3-A885-4B48-C8B8B776388D}"/>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B03B1C19-57D7-6BC8-60BE-AB09D38B3103}"/>
              </a:ext>
            </a:extLst>
          </p:cNvPr>
          <p:cNvSpPr>
            <a:spLocks noGrp="1"/>
          </p:cNvSpPr>
          <p:nvPr>
            <p:ph type="sldNum" sz="quarter" idx="12"/>
          </p:nvPr>
        </p:nvSpPr>
        <p:spPr/>
        <p:txBody>
          <a:bodyPr/>
          <a:lstStyle/>
          <a:p>
            <a:fld id="{E3310442-9AC1-B04A-BF54-A15413E99FF7}" type="slidenum">
              <a:rPr kumimoji="1" lang="ja-JP" altLang="en-US" smtClean="0"/>
              <a:t>‹#›</a:t>
            </a:fld>
            <a:endParaRPr kumimoji="1" lang="ja-JP" altLang="en-US"/>
          </a:p>
        </p:txBody>
      </p:sp>
    </p:spTree>
    <p:extLst>
      <p:ext uri="{BB962C8B-B14F-4D97-AF65-F5344CB8AC3E}">
        <p14:creationId xmlns:p14="http://schemas.microsoft.com/office/powerpoint/2010/main" val="11817237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0CF0603-9797-2157-914D-A9E43FF7308B}"/>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E42368AC-0363-5F01-17D5-D3AC02859F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6E6F90BA-525D-DC31-972E-96FDBC9B57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F69C27AE-4698-2376-0171-61302A10BEC6}"/>
              </a:ext>
            </a:extLst>
          </p:cNvPr>
          <p:cNvSpPr>
            <a:spLocks noGrp="1"/>
          </p:cNvSpPr>
          <p:nvPr>
            <p:ph type="dt" sz="half" idx="10"/>
          </p:nvPr>
        </p:nvSpPr>
        <p:spPr/>
        <p:txBody>
          <a:bodyPr/>
          <a:lstStyle/>
          <a:p>
            <a:fld id="{F9AF6E94-DBF4-AF42-A9E2-DD236330F86C}" type="datetimeFigureOut">
              <a:rPr kumimoji="1" lang="ja-JP" altLang="en-US" smtClean="0"/>
              <a:t>2025/4/13</a:t>
            </a:fld>
            <a:endParaRPr kumimoji="1" lang="ja-JP" altLang="en-US"/>
          </a:p>
        </p:txBody>
      </p:sp>
      <p:sp>
        <p:nvSpPr>
          <p:cNvPr id="6" name="フッター プレースホルダー 5">
            <a:extLst>
              <a:ext uri="{FF2B5EF4-FFF2-40B4-BE49-F238E27FC236}">
                <a16:creationId xmlns:a16="http://schemas.microsoft.com/office/drawing/2014/main" id="{2A1F3113-219F-4191-FAC7-272CE245877A}"/>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9CE1F7C6-B77A-20A2-A322-01B9E4754366}"/>
              </a:ext>
            </a:extLst>
          </p:cNvPr>
          <p:cNvSpPr>
            <a:spLocks noGrp="1"/>
          </p:cNvSpPr>
          <p:nvPr>
            <p:ph type="sldNum" sz="quarter" idx="12"/>
          </p:nvPr>
        </p:nvSpPr>
        <p:spPr/>
        <p:txBody>
          <a:bodyPr/>
          <a:lstStyle/>
          <a:p>
            <a:fld id="{E3310442-9AC1-B04A-BF54-A15413E99FF7}" type="slidenum">
              <a:rPr kumimoji="1" lang="ja-JP" altLang="en-US" smtClean="0"/>
              <a:t>‹#›</a:t>
            </a:fld>
            <a:endParaRPr kumimoji="1" lang="ja-JP" altLang="en-US"/>
          </a:p>
        </p:txBody>
      </p:sp>
    </p:spTree>
    <p:extLst>
      <p:ext uri="{BB962C8B-B14F-4D97-AF65-F5344CB8AC3E}">
        <p14:creationId xmlns:p14="http://schemas.microsoft.com/office/powerpoint/2010/main" val="40007055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C5020D2-72D6-0F27-BDB0-F451C43044ED}"/>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8220BC33-5C29-1066-1702-8C9A709145CC}"/>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1F875149-28D1-22E5-1E00-F4C1AACD0C45}"/>
              </a:ext>
            </a:extLst>
          </p:cNvPr>
          <p:cNvSpPr>
            <a:spLocks noGrp="1"/>
          </p:cNvSpPr>
          <p:nvPr>
            <p:ph type="dt" sz="half" idx="10"/>
          </p:nvPr>
        </p:nvSpPr>
        <p:spPr/>
        <p:txBody>
          <a:bodyPr/>
          <a:lstStyle/>
          <a:p>
            <a:fld id="{F9AF6E94-DBF4-AF42-A9E2-DD236330F86C}" type="datetimeFigureOut">
              <a:rPr kumimoji="1" lang="ja-JP" altLang="en-US" smtClean="0"/>
              <a:t>2025/4/13</a:t>
            </a:fld>
            <a:endParaRPr kumimoji="1" lang="ja-JP" altLang="en-US"/>
          </a:p>
        </p:txBody>
      </p:sp>
      <p:sp>
        <p:nvSpPr>
          <p:cNvPr id="5" name="フッター プレースホルダー 4">
            <a:extLst>
              <a:ext uri="{FF2B5EF4-FFF2-40B4-BE49-F238E27FC236}">
                <a16:creationId xmlns:a16="http://schemas.microsoft.com/office/drawing/2014/main" id="{F8333386-9C94-8842-752D-3E3AED69B08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76AF765-F179-8FFD-8196-8259B411F6ED}"/>
              </a:ext>
            </a:extLst>
          </p:cNvPr>
          <p:cNvSpPr>
            <a:spLocks noGrp="1"/>
          </p:cNvSpPr>
          <p:nvPr>
            <p:ph type="sldNum" sz="quarter" idx="12"/>
          </p:nvPr>
        </p:nvSpPr>
        <p:spPr/>
        <p:txBody>
          <a:bodyPr/>
          <a:lstStyle/>
          <a:p>
            <a:fld id="{E3310442-9AC1-B04A-BF54-A15413E99FF7}" type="slidenum">
              <a:rPr kumimoji="1" lang="ja-JP" altLang="en-US" smtClean="0"/>
              <a:t>‹#›</a:t>
            </a:fld>
            <a:endParaRPr kumimoji="1" lang="ja-JP" altLang="en-US"/>
          </a:p>
        </p:txBody>
      </p:sp>
    </p:spTree>
    <p:extLst>
      <p:ext uri="{BB962C8B-B14F-4D97-AF65-F5344CB8AC3E}">
        <p14:creationId xmlns:p14="http://schemas.microsoft.com/office/powerpoint/2010/main" val="10552336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E914B9D0-C834-F00B-656A-893E4F96B32D}"/>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947A8FBB-E226-7A35-B66B-C6E9F95D906C}"/>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F73571AC-4D3F-F5F5-5A5B-55390576BDA9}"/>
              </a:ext>
            </a:extLst>
          </p:cNvPr>
          <p:cNvSpPr>
            <a:spLocks noGrp="1"/>
          </p:cNvSpPr>
          <p:nvPr>
            <p:ph type="dt" sz="half" idx="10"/>
          </p:nvPr>
        </p:nvSpPr>
        <p:spPr/>
        <p:txBody>
          <a:bodyPr/>
          <a:lstStyle/>
          <a:p>
            <a:fld id="{F9AF6E94-DBF4-AF42-A9E2-DD236330F86C}" type="datetimeFigureOut">
              <a:rPr kumimoji="1" lang="ja-JP" altLang="en-US" smtClean="0"/>
              <a:t>2025/4/13</a:t>
            </a:fld>
            <a:endParaRPr kumimoji="1" lang="ja-JP" altLang="en-US"/>
          </a:p>
        </p:txBody>
      </p:sp>
      <p:sp>
        <p:nvSpPr>
          <p:cNvPr id="5" name="フッター プレースホルダー 4">
            <a:extLst>
              <a:ext uri="{FF2B5EF4-FFF2-40B4-BE49-F238E27FC236}">
                <a16:creationId xmlns:a16="http://schemas.microsoft.com/office/drawing/2014/main" id="{F29211AE-B45C-07A2-D96E-793181EBB1A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72EA7F8-876D-C318-EBA3-F8DDC2053502}"/>
              </a:ext>
            </a:extLst>
          </p:cNvPr>
          <p:cNvSpPr>
            <a:spLocks noGrp="1"/>
          </p:cNvSpPr>
          <p:nvPr>
            <p:ph type="sldNum" sz="quarter" idx="12"/>
          </p:nvPr>
        </p:nvSpPr>
        <p:spPr/>
        <p:txBody>
          <a:bodyPr/>
          <a:lstStyle/>
          <a:p>
            <a:fld id="{E3310442-9AC1-B04A-BF54-A15413E99FF7}" type="slidenum">
              <a:rPr kumimoji="1" lang="ja-JP" altLang="en-US" smtClean="0"/>
              <a:t>‹#›</a:t>
            </a:fld>
            <a:endParaRPr kumimoji="1" lang="ja-JP" altLang="en-US"/>
          </a:p>
        </p:txBody>
      </p:sp>
    </p:spTree>
    <p:extLst>
      <p:ext uri="{BB962C8B-B14F-4D97-AF65-F5344CB8AC3E}">
        <p14:creationId xmlns:p14="http://schemas.microsoft.com/office/powerpoint/2010/main" val="3088676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EAD19394-40D7-4B77-8C34-A95C8E04F9F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098466A9-DACC-899A-A7D5-58B36E50D6C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5D8B8514-BD74-8F05-3607-09E278BED7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9AF6E94-DBF4-AF42-A9E2-DD236330F86C}" type="datetimeFigureOut">
              <a:rPr kumimoji="1" lang="ja-JP" altLang="en-US" smtClean="0"/>
              <a:t>2025/4/13</a:t>
            </a:fld>
            <a:endParaRPr kumimoji="1" lang="ja-JP" altLang="en-US"/>
          </a:p>
        </p:txBody>
      </p:sp>
      <p:sp>
        <p:nvSpPr>
          <p:cNvPr id="5" name="フッター プレースホルダー 4">
            <a:extLst>
              <a:ext uri="{FF2B5EF4-FFF2-40B4-BE49-F238E27FC236}">
                <a16:creationId xmlns:a16="http://schemas.microsoft.com/office/drawing/2014/main" id="{AA28DAB7-3CB8-B440-F185-7699B64A62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8AE1DA8D-188C-0713-32A0-3EF3ED7276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3310442-9AC1-B04A-BF54-A15413E99FF7}" type="slidenum">
              <a:rPr kumimoji="1" lang="ja-JP" altLang="en-US" smtClean="0"/>
              <a:t>‹#›</a:t>
            </a:fld>
            <a:endParaRPr kumimoji="1" lang="ja-JP" altLang="en-US"/>
          </a:p>
        </p:txBody>
      </p:sp>
    </p:spTree>
    <p:extLst>
      <p:ext uri="{BB962C8B-B14F-4D97-AF65-F5344CB8AC3E}">
        <p14:creationId xmlns:p14="http://schemas.microsoft.com/office/powerpoint/2010/main" val="1549109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ov"/><Relationship Id="rId1" Type="http://schemas.microsoft.com/office/2007/relationships/media" Target="../media/media1.mov"/><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3.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4.png"/><Relationship Id="rId9"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ov"/><Relationship Id="rId1" Type="http://schemas.microsoft.com/office/2007/relationships/media" Target="../media/media2.mov"/><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7.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ov"/><Relationship Id="rId1" Type="http://schemas.microsoft.com/office/2007/relationships/media" Target="../media/media3.mov"/><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1.png"/><Relationship Id="rId7"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4.mov"/><Relationship Id="rId1" Type="http://schemas.microsoft.com/office/2007/relationships/media" Target="../media/media4.mov"/><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4003EDBC-6BEC-9AC4-6E05-8C31C8C090B3}"/>
              </a:ext>
            </a:extLst>
          </p:cNvPr>
          <p:cNvSpPr/>
          <p:nvPr/>
        </p:nvSpPr>
        <p:spPr>
          <a:xfrm>
            <a:off x="0" y="0"/>
            <a:ext cx="12192000" cy="2531165"/>
          </a:xfrm>
          <a:prstGeom prst="rect">
            <a:avLst/>
          </a:prstGeom>
          <a:solidFill>
            <a:srgbClr val="E67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E97095"/>
              </a:solidFill>
            </a:endParaRPr>
          </a:p>
        </p:txBody>
      </p:sp>
      <p:sp>
        <p:nvSpPr>
          <p:cNvPr id="2" name="テキスト ボックス 1">
            <a:extLst>
              <a:ext uri="{FF2B5EF4-FFF2-40B4-BE49-F238E27FC236}">
                <a16:creationId xmlns:a16="http://schemas.microsoft.com/office/drawing/2014/main" id="{89A35246-A171-FF76-7131-346076F90CCD}"/>
              </a:ext>
            </a:extLst>
          </p:cNvPr>
          <p:cNvSpPr txBox="1"/>
          <p:nvPr/>
        </p:nvSpPr>
        <p:spPr>
          <a:xfrm>
            <a:off x="344556" y="238540"/>
            <a:ext cx="4794902" cy="1200329"/>
          </a:xfrm>
          <a:prstGeom prst="rect">
            <a:avLst/>
          </a:prstGeom>
          <a:noFill/>
        </p:spPr>
        <p:txBody>
          <a:bodyPr wrap="none" rtlCol="0">
            <a:spAutoFit/>
          </a:bodyPr>
          <a:lstStyle/>
          <a:p>
            <a:r>
              <a:rPr kumimoji="1" lang="ja-JP" altLang="en-US" sz="7200" b="1">
                <a:solidFill>
                  <a:schemeClr val="bg1"/>
                </a:solidFill>
              </a:rPr>
              <a:t>高校数学</a:t>
            </a:r>
            <a:r>
              <a:rPr kumimoji="1" lang="en-US" altLang="ja-JP" sz="7200" b="1" dirty="0">
                <a:solidFill>
                  <a:schemeClr val="bg1"/>
                </a:solidFill>
              </a:rPr>
              <a:t> B</a:t>
            </a:r>
            <a:endParaRPr kumimoji="1" lang="ja-JP" altLang="en-US" sz="7200" b="1">
              <a:solidFill>
                <a:schemeClr val="bg1"/>
              </a:solidFill>
            </a:endParaRPr>
          </a:p>
        </p:txBody>
      </p:sp>
      <p:sp>
        <p:nvSpPr>
          <p:cNvPr id="4" name="テキスト ボックス 3">
            <a:extLst>
              <a:ext uri="{FF2B5EF4-FFF2-40B4-BE49-F238E27FC236}">
                <a16:creationId xmlns:a16="http://schemas.microsoft.com/office/drawing/2014/main" id="{7AF41625-82F4-CC40-71CF-D342E8AA1ECF}"/>
              </a:ext>
            </a:extLst>
          </p:cNvPr>
          <p:cNvSpPr txBox="1"/>
          <p:nvPr/>
        </p:nvSpPr>
        <p:spPr>
          <a:xfrm>
            <a:off x="344556" y="1346103"/>
            <a:ext cx="10187404" cy="1015663"/>
          </a:xfrm>
          <a:prstGeom prst="rect">
            <a:avLst/>
          </a:prstGeom>
          <a:noFill/>
        </p:spPr>
        <p:txBody>
          <a:bodyPr wrap="none" rtlCol="0">
            <a:spAutoFit/>
          </a:bodyPr>
          <a:lstStyle/>
          <a:p>
            <a:r>
              <a:rPr lang="ja-JP" altLang="en-US" sz="6000" b="1">
                <a:solidFill>
                  <a:schemeClr val="bg1"/>
                </a:solidFill>
              </a:rPr>
              <a:t>数列「日本経済と等比数列」</a:t>
            </a:r>
            <a:endParaRPr kumimoji="1" lang="ja-JP" altLang="en-US" sz="6000" b="1">
              <a:solidFill>
                <a:schemeClr val="bg1"/>
              </a:solidFill>
            </a:endParaRPr>
          </a:p>
        </p:txBody>
      </p:sp>
      <p:pic>
        <p:nvPicPr>
          <p:cNvPr id="9" name="図 8">
            <a:extLst>
              <a:ext uri="{FF2B5EF4-FFF2-40B4-BE49-F238E27FC236}">
                <a16:creationId xmlns:a16="http://schemas.microsoft.com/office/drawing/2014/main" id="{9740D521-1C01-DD59-CB27-3184ABF5E2F7}"/>
              </a:ext>
            </a:extLst>
          </p:cNvPr>
          <p:cNvPicPr>
            <a:picLocks noChangeAspect="1"/>
          </p:cNvPicPr>
          <p:nvPr/>
        </p:nvPicPr>
        <p:blipFill>
          <a:blip r:embed="rId3"/>
          <a:stretch>
            <a:fillRect/>
          </a:stretch>
        </p:blipFill>
        <p:spPr>
          <a:xfrm>
            <a:off x="688532" y="3397086"/>
            <a:ext cx="11065375" cy="2114811"/>
          </a:xfrm>
          <a:prstGeom prst="rect">
            <a:avLst/>
          </a:prstGeom>
        </p:spPr>
      </p:pic>
    </p:spTree>
    <p:extLst>
      <p:ext uri="{BB962C8B-B14F-4D97-AF65-F5344CB8AC3E}">
        <p14:creationId xmlns:p14="http://schemas.microsoft.com/office/powerpoint/2010/main" val="9600171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FFE91EE9-C1AD-E42F-F537-D0E9F1245EFA}"/>
              </a:ext>
            </a:extLst>
          </p:cNvPr>
          <p:cNvSpPr txBox="1"/>
          <p:nvPr/>
        </p:nvSpPr>
        <p:spPr>
          <a:xfrm>
            <a:off x="3669666" y="2082628"/>
            <a:ext cx="4493538" cy="830997"/>
          </a:xfrm>
          <a:prstGeom prst="rect">
            <a:avLst/>
          </a:prstGeom>
          <a:noFill/>
        </p:spPr>
        <p:txBody>
          <a:bodyPr wrap="none" rtlCol="0">
            <a:spAutoFit/>
          </a:bodyPr>
          <a:lstStyle/>
          <a:p>
            <a:r>
              <a:rPr kumimoji="1" lang="ja-JP" altLang="en-US" sz="4800" b="1">
                <a:solidFill>
                  <a:srgbClr val="E67200"/>
                </a:solidFill>
              </a:rPr>
              <a:t>今回の学習目標</a:t>
            </a:r>
          </a:p>
        </p:txBody>
      </p:sp>
      <p:sp>
        <p:nvSpPr>
          <p:cNvPr id="5" name="テキスト ボックス 4">
            <a:extLst>
              <a:ext uri="{FF2B5EF4-FFF2-40B4-BE49-F238E27FC236}">
                <a16:creationId xmlns:a16="http://schemas.microsoft.com/office/drawing/2014/main" id="{61C48097-5C1C-CDFC-7C89-BF137135E5A6}"/>
              </a:ext>
            </a:extLst>
          </p:cNvPr>
          <p:cNvSpPr txBox="1"/>
          <p:nvPr/>
        </p:nvSpPr>
        <p:spPr>
          <a:xfrm>
            <a:off x="2272282" y="3348952"/>
            <a:ext cx="7839907" cy="769441"/>
          </a:xfrm>
          <a:prstGeom prst="rect">
            <a:avLst/>
          </a:prstGeom>
          <a:noFill/>
        </p:spPr>
        <p:txBody>
          <a:bodyPr wrap="square" rtlCol="0">
            <a:spAutoFit/>
          </a:bodyPr>
          <a:lstStyle/>
          <a:p>
            <a:r>
              <a:rPr kumimoji="1" lang="ja-JP" altLang="en-US" sz="4400"/>
              <a:t>お金の動きを数列の目で見る</a:t>
            </a:r>
          </a:p>
        </p:txBody>
      </p:sp>
    </p:spTree>
    <p:extLst>
      <p:ext uri="{BB962C8B-B14F-4D97-AF65-F5344CB8AC3E}">
        <p14:creationId xmlns:p14="http://schemas.microsoft.com/office/powerpoint/2010/main" val="19930958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86B5EC9F-F168-8C15-49E7-044802A1B7CE}"/>
              </a:ext>
            </a:extLst>
          </p:cNvPr>
          <p:cNvPicPr>
            <a:picLocks noChangeAspect="1"/>
          </p:cNvPicPr>
          <p:nvPr/>
        </p:nvPicPr>
        <p:blipFill>
          <a:blip r:embed="rId3"/>
          <a:stretch>
            <a:fillRect/>
          </a:stretch>
        </p:blipFill>
        <p:spPr>
          <a:xfrm>
            <a:off x="345836" y="2786524"/>
            <a:ext cx="11500328" cy="642476"/>
          </a:xfrm>
          <a:prstGeom prst="rect">
            <a:avLst/>
          </a:prstGeom>
        </p:spPr>
      </p:pic>
    </p:spTree>
    <p:extLst>
      <p:ext uri="{BB962C8B-B14F-4D97-AF65-F5344CB8AC3E}">
        <p14:creationId xmlns:p14="http://schemas.microsoft.com/office/powerpoint/2010/main" val="1984402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AB27AA16-70E7-2F82-72DC-75DB84D8DD7F}"/>
              </a:ext>
            </a:extLst>
          </p:cNvPr>
          <p:cNvPicPr>
            <a:picLocks noChangeAspect="1"/>
          </p:cNvPicPr>
          <p:nvPr/>
        </p:nvPicPr>
        <p:blipFill>
          <a:blip r:embed="rId2"/>
          <a:stretch>
            <a:fillRect/>
          </a:stretch>
        </p:blipFill>
        <p:spPr>
          <a:xfrm>
            <a:off x="346276" y="272766"/>
            <a:ext cx="11596478" cy="1336115"/>
          </a:xfrm>
          <a:prstGeom prst="rect">
            <a:avLst/>
          </a:prstGeom>
        </p:spPr>
      </p:pic>
      <p:pic>
        <p:nvPicPr>
          <p:cNvPr id="7" name="図 6">
            <a:extLst>
              <a:ext uri="{FF2B5EF4-FFF2-40B4-BE49-F238E27FC236}">
                <a16:creationId xmlns:a16="http://schemas.microsoft.com/office/drawing/2014/main" id="{ADD86271-8E6B-04E8-D0AC-F532DA7EC931}"/>
              </a:ext>
            </a:extLst>
          </p:cNvPr>
          <p:cNvPicPr>
            <a:picLocks noChangeAspect="1"/>
          </p:cNvPicPr>
          <p:nvPr/>
        </p:nvPicPr>
        <p:blipFill>
          <a:blip r:embed="rId3"/>
          <a:stretch>
            <a:fillRect/>
          </a:stretch>
        </p:blipFill>
        <p:spPr>
          <a:xfrm>
            <a:off x="1658394" y="2064956"/>
            <a:ext cx="7416800" cy="482600"/>
          </a:xfrm>
          <a:prstGeom prst="rect">
            <a:avLst/>
          </a:prstGeom>
        </p:spPr>
      </p:pic>
    </p:spTree>
    <p:extLst>
      <p:ext uri="{BB962C8B-B14F-4D97-AF65-F5344CB8AC3E}">
        <p14:creationId xmlns:p14="http://schemas.microsoft.com/office/powerpoint/2010/main" val="1208432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画面収録 2025-04-13 10.49.13">
            <a:hlinkClick r:id="" action="ppaction://media"/>
            <a:extLst>
              <a:ext uri="{FF2B5EF4-FFF2-40B4-BE49-F238E27FC236}">
                <a16:creationId xmlns:a16="http://schemas.microsoft.com/office/drawing/2014/main" id="{5184FA98-05FC-91C7-65B6-8B663AD97D68}"/>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46050" y="88900"/>
            <a:ext cx="11899900" cy="6680200"/>
          </a:xfrm>
          <a:prstGeom prst="rect">
            <a:avLst/>
          </a:prstGeom>
        </p:spPr>
      </p:pic>
    </p:spTree>
    <p:extLst>
      <p:ext uri="{BB962C8B-B14F-4D97-AF65-F5344CB8AC3E}">
        <p14:creationId xmlns:p14="http://schemas.microsoft.com/office/powerpoint/2010/main" val="62136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96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AB27AA16-70E7-2F82-72DC-75DB84D8DD7F}"/>
              </a:ext>
            </a:extLst>
          </p:cNvPr>
          <p:cNvPicPr>
            <a:picLocks noChangeAspect="1"/>
          </p:cNvPicPr>
          <p:nvPr/>
        </p:nvPicPr>
        <p:blipFill>
          <a:blip r:embed="rId3"/>
          <a:stretch>
            <a:fillRect/>
          </a:stretch>
        </p:blipFill>
        <p:spPr>
          <a:xfrm>
            <a:off x="346276" y="272766"/>
            <a:ext cx="11596478" cy="1336115"/>
          </a:xfrm>
          <a:prstGeom prst="rect">
            <a:avLst/>
          </a:prstGeom>
        </p:spPr>
      </p:pic>
      <p:pic>
        <p:nvPicPr>
          <p:cNvPr id="7" name="図 6">
            <a:extLst>
              <a:ext uri="{FF2B5EF4-FFF2-40B4-BE49-F238E27FC236}">
                <a16:creationId xmlns:a16="http://schemas.microsoft.com/office/drawing/2014/main" id="{ADD86271-8E6B-04E8-D0AC-F532DA7EC931}"/>
              </a:ext>
            </a:extLst>
          </p:cNvPr>
          <p:cNvPicPr>
            <a:picLocks noChangeAspect="1"/>
          </p:cNvPicPr>
          <p:nvPr/>
        </p:nvPicPr>
        <p:blipFill>
          <a:blip r:embed="rId4"/>
          <a:stretch>
            <a:fillRect/>
          </a:stretch>
        </p:blipFill>
        <p:spPr>
          <a:xfrm>
            <a:off x="1658394" y="2064956"/>
            <a:ext cx="7416800" cy="482600"/>
          </a:xfrm>
          <a:prstGeom prst="rect">
            <a:avLst/>
          </a:prstGeom>
        </p:spPr>
      </p:pic>
      <p:pic>
        <p:nvPicPr>
          <p:cNvPr id="8" name="図 7">
            <a:extLst>
              <a:ext uri="{FF2B5EF4-FFF2-40B4-BE49-F238E27FC236}">
                <a16:creationId xmlns:a16="http://schemas.microsoft.com/office/drawing/2014/main" id="{14EC3B29-0210-D26E-AD25-148FD917ECDE}"/>
              </a:ext>
            </a:extLst>
          </p:cNvPr>
          <p:cNvPicPr>
            <a:picLocks noChangeAspect="1"/>
          </p:cNvPicPr>
          <p:nvPr/>
        </p:nvPicPr>
        <p:blipFill>
          <a:blip r:embed="rId5"/>
          <a:stretch>
            <a:fillRect/>
          </a:stretch>
        </p:blipFill>
        <p:spPr>
          <a:xfrm>
            <a:off x="2198144" y="2857500"/>
            <a:ext cx="6337300" cy="571500"/>
          </a:xfrm>
          <a:prstGeom prst="rect">
            <a:avLst/>
          </a:prstGeom>
        </p:spPr>
      </p:pic>
      <p:pic>
        <p:nvPicPr>
          <p:cNvPr id="9" name="図 8">
            <a:extLst>
              <a:ext uri="{FF2B5EF4-FFF2-40B4-BE49-F238E27FC236}">
                <a16:creationId xmlns:a16="http://schemas.microsoft.com/office/drawing/2014/main" id="{1496F21C-E66F-D4B1-F8D0-7D1468C26E56}"/>
              </a:ext>
            </a:extLst>
          </p:cNvPr>
          <p:cNvPicPr>
            <a:picLocks noChangeAspect="1"/>
          </p:cNvPicPr>
          <p:nvPr/>
        </p:nvPicPr>
        <p:blipFill>
          <a:blip r:embed="rId6"/>
          <a:stretch>
            <a:fillRect/>
          </a:stretch>
        </p:blipFill>
        <p:spPr>
          <a:xfrm>
            <a:off x="4358109" y="3585339"/>
            <a:ext cx="4254500" cy="520700"/>
          </a:xfrm>
          <a:prstGeom prst="rect">
            <a:avLst/>
          </a:prstGeom>
        </p:spPr>
      </p:pic>
      <p:pic>
        <p:nvPicPr>
          <p:cNvPr id="10" name="図 9">
            <a:extLst>
              <a:ext uri="{FF2B5EF4-FFF2-40B4-BE49-F238E27FC236}">
                <a16:creationId xmlns:a16="http://schemas.microsoft.com/office/drawing/2014/main" id="{029E183C-CC38-1BC7-5A09-8005BF3BA545}"/>
              </a:ext>
            </a:extLst>
          </p:cNvPr>
          <p:cNvPicPr>
            <a:picLocks noChangeAspect="1"/>
          </p:cNvPicPr>
          <p:nvPr/>
        </p:nvPicPr>
        <p:blipFill>
          <a:blip r:embed="rId7"/>
          <a:stretch>
            <a:fillRect/>
          </a:stretch>
        </p:blipFill>
        <p:spPr>
          <a:xfrm>
            <a:off x="4358109" y="4297103"/>
            <a:ext cx="2463800" cy="520700"/>
          </a:xfrm>
          <a:prstGeom prst="rect">
            <a:avLst/>
          </a:prstGeom>
        </p:spPr>
      </p:pic>
      <p:pic>
        <p:nvPicPr>
          <p:cNvPr id="11" name="図 10">
            <a:extLst>
              <a:ext uri="{FF2B5EF4-FFF2-40B4-BE49-F238E27FC236}">
                <a16:creationId xmlns:a16="http://schemas.microsoft.com/office/drawing/2014/main" id="{5E82195F-6ED5-9BD0-B4B6-E5651181F223}"/>
              </a:ext>
            </a:extLst>
          </p:cNvPr>
          <p:cNvPicPr>
            <a:picLocks noChangeAspect="1"/>
          </p:cNvPicPr>
          <p:nvPr/>
        </p:nvPicPr>
        <p:blipFill>
          <a:blip r:embed="rId8"/>
          <a:stretch>
            <a:fillRect/>
          </a:stretch>
        </p:blipFill>
        <p:spPr>
          <a:xfrm>
            <a:off x="1658394" y="5058059"/>
            <a:ext cx="4686300" cy="520700"/>
          </a:xfrm>
          <a:prstGeom prst="rect">
            <a:avLst/>
          </a:prstGeom>
        </p:spPr>
      </p:pic>
      <p:pic>
        <p:nvPicPr>
          <p:cNvPr id="12" name="図 11">
            <a:extLst>
              <a:ext uri="{FF2B5EF4-FFF2-40B4-BE49-F238E27FC236}">
                <a16:creationId xmlns:a16="http://schemas.microsoft.com/office/drawing/2014/main" id="{C76EABE3-139F-F38B-B2DE-35F003475816}"/>
              </a:ext>
            </a:extLst>
          </p:cNvPr>
          <p:cNvPicPr>
            <a:picLocks noChangeAspect="1"/>
          </p:cNvPicPr>
          <p:nvPr/>
        </p:nvPicPr>
        <p:blipFill>
          <a:blip r:embed="rId9"/>
          <a:stretch>
            <a:fillRect/>
          </a:stretch>
        </p:blipFill>
        <p:spPr>
          <a:xfrm>
            <a:off x="4868360" y="5735098"/>
            <a:ext cx="3543300" cy="1028700"/>
          </a:xfrm>
          <a:prstGeom prst="rect">
            <a:avLst/>
          </a:prstGeom>
        </p:spPr>
      </p:pic>
    </p:spTree>
    <p:extLst>
      <p:ext uri="{BB962C8B-B14F-4D97-AF65-F5344CB8AC3E}">
        <p14:creationId xmlns:p14="http://schemas.microsoft.com/office/powerpoint/2010/main" val="831034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B2C21082-B537-C356-524C-8B5FDE181BB5}"/>
              </a:ext>
            </a:extLst>
          </p:cNvPr>
          <p:cNvSpPr/>
          <p:nvPr/>
        </p:nvSpPr>
        <p:spPr>
          <a:xfrm>
            <a:off x="328614" y="185057"/>
            <a:ext cx="11501436" cy="685800"/>
          </a:xfrm>
          <a:prstGeom prst="rect">
            <a:avLst/>
          </a:prstGeom>
          <a:solidFill>
            <a:srgbClr val="E672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CBFE4FBC-9FBB-E491-A160-274AFD25C8C5}"/>
              </a:ext>
            </a:extLst>
          </p:cNvPr>
          <p:cNvSpPr txBox="1"/>
          <p:nvPr/>
        </p:nvSpPr>
        <p:spPr>
          <a:xfrm>
            <a:off x="2669421" y="226924"/>
            <a:ext cx="6853158" cy="707886"/>
          </a:xfrm>
          <a:prstGeom prst="rect">
            <a:avLst/>
          </a:prstGeom>
          <a:noFill/>
          <a:effectLst>
            <a:outerShdw blurRad="50800" dist="38100" dir="2700000" algn="tl" rotWithShape="0">
              <a:prstClr val="black">
                <a:alpha val="40000"/>
              </a:prstClr>
            </a:outerShdw>
          </a:effectLst>
        </p:spPr>
        <p:txBody>
          <a:bodyPr wrap="none" rtlCol="0">
            <a:spAutoFit/>
          </a:bodyPr>
          <a:lstStyle/>
          <a:p>
            <a:r>
              <a:rPr kumimoji="1" lang="ja-JP" altLang="en-US" sz="4000" b="1">
                <a:solidFill>
                  <a:schemeClr val="bg1"/>
                </a:solidFill>
              </a:rPr>
              <a:t>ビデオを止めて問題を解こう</a:t>
            </a:r>
          </a:p>
        </p:txBody>
      </p:sp>
      <p:pic>
        <p:nvPicPr>
          <p:cNvPr id="2" name="図 1">
            <a:extLst>
              <a:ext uri="{FF2B5EF4-FFF2-40B4-BE49-F238E27FC236}">
                <a16:creationId xmlns:a16="http://schemas.microsoft.com/office/drawing/2014/main" id="{1B074140-6AC3-230C-914F-A31F46FE8724}"/>
              </a:ext>
            </a:extLst>
          </p:cNvPr>
          <p:cNvPicPr>
            <a:picLocks noChangeAspect="1"/>
          </p:cNvPicPr>
          <p:nvPr/>
        </p:nvPicPr>
        <p:blipFill>
          <a:blip r:embed="rId2"/>
          <a:stretch>
            <a:fillRect/>
          </a:stretch>
        </p:blipFill>
        <p:spPr>
          <a:xfrm>
            <a:off x="438872" y="2798449"/>
            <a:ext cx="11083157" cy="1261102"/>
          </a:xfrm>
          <a:prstGeom prst="rect">
            <a:avLst/>
          </a:prstGeom>
        </p:spPr>
      </p:pic>
    </p:spTree>
    <p:extLst>
      <p:ext uri="{BB962C8B-B14F-4D97-AF65-F5344CB8AC3E}">
        <p14:creationId xmlns:p14="http://schemas.microsoft.com/office/powerpoint/2010/main" val="6205262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B528A725-6E1B-9CBD-57AA-7D02D2C238B2}"/>
              </a:ext>
            </a:extLst>
          </p:cNvPr>
          <p:cNvPicPr>
            <a:picLocks noChangeAspect="1"/>
          </p:cNvPicPr>
          <p:nvPr/>
        </p:nvPicPr>
        <p:blipFill>
          <a:blip r:embed="rId2"/>
          <a:stretch>
            <a:fillRect/>
          </a:stretch>
        </p:blipFill>
        <p:spPr>
          <a:xfrm>
            <a:off x="334700" y="182571"/>
            <a:ext cx="11083157" cy="1261102"/>
          </a:xfrm>
          <a:prstGeom prst="rect">
            <a:avLst/>
          </a:prstGeom>
        </p:spPr>
      </p:pic>
      <p:pic>
        <p:nvPicPr>
          <p:cNvPr id="3" name="図 2">
            <a:extLst>
              <a:ext uri="{FF2B5EF4-FFF2-40B4-BE49-F238E27FC236}">
                <a16:creationId xmlns:a16="http://schemas.microsoft.com/office/drawing/2014/main" id="{F9780DE5-1D37-212A-571C-4B67EC698552}"/>
              </a:ext>
            </a:extLst>
          </p:cNvPr>
          <p:cNvPicPr>
            <a:picLocks noChangeAspect="1"/>
          </p:cNvPicPr>
          <p:nvPr/>
        </p:nvPicPr>
        <p:blipFill>
          <a:blip r:embed="rId3"/>
          <a:stretch>
            <a:fillRect/>
          </a:stretch>
        </p:blipFill>
        <p:spPr>
          <a:xfrm>
            <a:off x="2117202" y="2143758"/>
            <a:ext cx="7772400" cy="416192"/>
          </a:xfrm>
          <a:prstGeom prst="rect">
            <a:avLst/>
          </a:prstGeom>
        </p:spPr>
      </p:pic>
    </p:spTree>
    <p:extLst>
      <p:ext uri="{BB962C8B-B14F-4D97-AF65-F5344CB8AC3E}">
        <p14:creationId xmlns:p14="http://schemas.microsoft.com/office/powerpoint/2010/main" val="1879369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画面収録 2025-04-13 10.50.11">
            <a:hlinkClick r:id="" action="ppaction://media"/>
            <a:extLst>
              <a:ext uri="{FF2B5EF4-FFF2-40B4-BE49-F238E27FC236}">
                <a16:creationId xmlns:a16="http://schemas.microsoft.com/office/drawing/2014/main" id="{CB9EABC8-E94B-E44B-7BD0-04B3D746BEA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46050" y="88900"/>
            <a:ext cx="11899900" cy="6680200"/>
          </a:xfrm>
          <a:prstGeom prst="rect">
            <a:avLst/>
          </a:prstGeom>
        </p:spPr>
      </p:pic>
    </p:spTree>
    <p:extLst>
      <p:ext uri="{BB962C8B-B14F-4D97-AF65-F5344CB8AC3E}">
        <p14:creationId xmlns:p14="http://schemas.microsoft.com/office/powerpoint/2010/main" val="2641016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2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B528A725-6E1B-9CBD-57AA-7D02D2C238B2}"/>
              </a:ext>
            </a:extLst>
          </p:cNvPr>
          <p:cNvPicPr>
            <a:picLocks noChangeAspect="1"/>
          </p:cNvPicPr>
          <p:nvPr/>
        </p:nvPicPr>
        <p:blipFill>
          <a:blip r:embed="rId2"/>
          <a:stretch>
            <a:fillRect/>
          </a:stretch>
        </p:blipFill>
        <p:spPr>
          <a:xfrm>
            <a:off x="334700" y="182571"/>
            <a:ext cx="11083157" cy="1261102"/>
          </a:xfrm>
          <a:prstGeom prst="rect">
            <a:avLst/>
          </a:prstGeom>
        </p:spPr>
      </p:pic>
      <p:pic>
        <p:nvPicPr>
          <p:cNvPr id="3" name="図 2">
            <a:extLst>
              <a:ext uri="{FF2B5EF4-FFF2-40B4-BE49-F238E27FC236}">
                <a16:creationId xmlns:a16="http://schemas.microsoft.com/office/drawing/2014/main" id="{F9780DE5-1D37-212A-571C-4B67EC698552}"/>
              </a:ext>
            </a:extLst>
          </p:cNvPr>
          <p:cNvPicPr>
            <a:picLocks noChangeAspect="1"/>
          </p:cNvPicPr>
          <p:nvPr/>
        </p:nvPicPr>
        <p:blipFill>
          <a:blip r:embed="rId3"/>
          <a:stretch>
            <a:fillRect/>
          </a:stretch>
        </p:blipFill>
        <p:spPr>
          <a:xfrm>
            <a:off x="2117202" y="2143758"/>
            <a:ext cx="7772400" cy="416192"/>
          </a:xfrm>
          <a:prstGeom prst="rect">
            <a:avLst/>
          </a:prstGeom>
        </p:spPr>
      </p:pic>
      <p:pic>
        <p:nvPicPr>
          <p:cNvPr id="4" name="図 3">
            <a:extLst>
              <a:ext uri="{FF2B5EF4-FFF2-40B4-BE49-F238E27FC236}">
                <a16:creationId xmlns:a16="http://schemas.microsoft.com/office/drawing/2014/main" id="{D69D17ED-7CA6-936E-68D2-BCF83B59D11E}"/>
              </a:ext>
            </a:extLst>
          </p:cNvPr>
          <p:cNvPicPr>
            <a:picLocks noChangeAspect="1"/>
          </p:cNvPicPr>
          <p:nvPr/>
        </p:nvPicPr>
        <p:blipFill>
          <a:blip r:embed="rId4"/>
          <a:stretch>
            <a:fillRect/>
          </a:stretch>
        </p:blipFill>
        <p:spPr>
          <a:xfrm>
            <a:off x="2714102" y="2830033"/>
            <a:ext cx="6578600" cy="571500"/>
          </a:xfrm>
          <a:prstGeom prst="rect">
            <a:avLst/>
          </a:prstGeom>
        </p:spPr>
      </p:pic>
      <p:pic>
        <p:nvPicPr>
          <p:cNvPr id="5" name="図 4">
            <a:extLst>
              <a:ext uri="{FF2B5EF4-FFF2-40B4-BE49-F238E27FC236}">
                <a16:creationId xmlns:a16="http://schemas.microsoft.com/office/drawing/2014/main" id="{F42F113A-E454-7388-159F-9EBFF2B134BC}"/>
              </a:ext>
            </a:extLst>
          </p:cNvPr>
          <p:cNvPicPr>
            <a:picLocks noChangeAspect="1"/>
          </p:cNvPicPr>
          <p:nvPr/>
        </p:nvPicPr>
        <p:blipFill>
          <a:blip r:embed="rId5"/>
          <a:stretch>
            <a:fillRect/>
          </a:stretch>
        </p:blipFill>
        <p:spPr>
          <a:xfrm>
            <a:off x="4814425" y="3552968"/>
            <a:ext cx="4368800" cy="495300"/>
          </a:xfrm>
          <a:prstGeom prst="rect">
            <a:avLst/>
          </a:prstGeom>
        </p:spPr>
      </p:pic>
      <p:pic>
        <p:nvPicPr>
          <p:cNvPr id="6" name="図 5">
            <a:extLst>
              <a:ext uri="{FF2B5EF4-FFF2-40B4-BE49-F238E27FC236}">
                <a16:creationId xmlns:a16="http://schemas.microsoft.com/office/drawing/2014/main" id="{464C4C24-6E5C-8D5B-52F0-0F1247140BD4}"/>
              </a:ext>
            </a:extLst>
          </p:cNvPr>
          <p:cNvPicPr>
            <a:picLocks noChangeAspect="1"/>
          </p:cNvPicPr>
          <p:nvPr/>
        </p:nvPicPr>
        <p:blipFill>
          <a:blip r:embed="rId6"/>
          <a:stretch>
            <a:fillRect/>
          </a:stretch>
        </p:blipFill>
        <p:spPr>
          <a:xfrm>
            <a:off x="4911523" y="4199703"/>
            <a:ext cx="2438400" cy="520700"/>
          </a:xfrm>
          <a:prstGeom prst="rect">
            <a:avLst/>
          </a:prstGeom>
        </p:spPr>
      </p:pic>
      <p:pic>
        <p:nvPicPr>
          <p:cNvPr id="7" name="図 6">
            <a:extLst>
              <a:ext uri="{FF2B5EF4-FFF2-40B4-BE49-F238E27FC236}">
                <a16:creationId xmlns:a16="http://schemas.microsoft.com/office/drawing/2014/main" id="{07673F75-2B7D-AB0A-0F67-CD4F1E49624B}"/>
              </a:ext>
            </a:extLst>
          </p:cNvPr>
          <p:cNvPicPr>
            <a:picLocks noChangeAspect="1"/>
          </p:cNvPicPr>
          <p:nvPr/>
        </p:nvPicPr>
        <p:blipFill>
          <a:blip r:embed="rId7"/>
          <a:stretch>
            <a:fillRect/>
          </a:stretch>
        </p:blipFill>
        <p:spPr>
          <a:xfrm>
            <a:off x="2155302" y="5420488"/>
            <a:ext cx="7734300" cy="508000"/>
          </a:xfrm>
          <a:prstGeom prst="rect">
            <a:avLst/>
          </a:prstGeom>
        </p:spPr>
      </p:pic>
    </p:spTree>
    <p:extLst>
      <p:ext uri="{BB962C8B-B14F-4D97-AF65-F5344CB8AC3E}">
        <p14:creationId xmlns:p14="http://schemas.microsoft.com/office/powerpoint/2010/main" val="3991060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E8C14ED6-BB48-AE03-4912-122DAE57FB8F}"/>
              </a:ext>
            </a:extLst>
          </p:cNvPr>
          <p:cNvPicPr>
            <a:picLocks noChangeAspect="1"/>
          </p:cNvPicPr>
          <p:nvPr/>
        </p:nvPicPr>
        <p:blipFill>
          <a:blip r:embed="rId3"/>
          <a:stretch>
            <a:fillRect/>
          </a:stretch>
        </p:blipFill>
        <p:spPr>
          <a:xfrm>
            <a:off x="540451" y="2939969"/>
            <a:ext cx="11374721" cy="654907"/>
          </a:xfrm>
          <a:prstGeom prst="rect">
            <a:avLst/>
          </a:prstGeom>
        </p:spPr>
      </p:pic>
    </p:spTree>
    <p:extLst>
      <p:ext uri="{BB962C8B-B14F-4D97-AF65-F5344CB8AC3E}">
        <p14:creationId xmlns:p14="http://schemas.microsoft.com/office/powerpoint/2010/main" val="31973322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4E7226F3-7A9B-6E32-6127-CF1AAE12F6D9}"/>
              </a:ext>
            </a:extLst>
          </p:cNvPr>
          <p:cNvSpPr txBox="1"/>
          <p:nvPr/>
        </p:nvSpPr>
        <p:spPr>
          <a:xfrm>
            <a:off x="983848" y="1855865"/>
            <a:ext cx="10224304" cy="584775"/>
          </a:xfrm>
          <a:prstGeom prst="rect">
            <a:avLst/>
          </a:prstGeom>
          <a:noFill/>
        </p:spPr>
        <p:txBody>
          <a:bodyPr wrap="square">
            <a:spAutoFit/>
          </a:bodyPr>
          <a:lstStyle/>
          <a:p>
            <a:r>
              <a:rPr lang="ja-JP" altLang="en-US" sz="3200"/>
              <a:t>ある国で、</a:t>
            </a:r>
            <a:r>
              <a:rPr lang="en-US" altLang="ja-JP" sz="3200" dirty="0"/>
              <a:t>1</a:t>
            </a:r>
            <a:r>
              <a:rPr lang="ja-JP" altLang="en-US" sz="3200"/>
              <a:t>年間に生み出されたモノやサービスの総額</a:t>
            </a:r>
          </a:p>
        </p:txBody>
      </p:sp>
      <p:sp>
        <p:nvSpPr>
          <p:cNvPr id="5" name="テキスト ボックス 4">
            <a:extLst>
              <a:ext uri="{FF2B5EF4-FFF2-40B4-BE49-F238E27FC236}">
                <a16:creationId xmlns:a16="http://schemas.microsoft.com/office/drawing/2014/main" id="{E244F241-2EA4-4B41-9020-EA887A2289A0}"/>
              </a:ext>
            </a:extLst>
          </p:cNvPr>
          <p:cNvSpPr txBox="1"/>
          <p:nvPr/>
        </p:nvSpPr>
        <p:spPr>
          <a:xfrm>
            <a:off x="555584" y="804970"/>
            <a:ext cx="11516810" cy="830997"/>
          </a:xfrm>
          <a:prstGeom prst="rect">
            <a:avLst/>
          </a:prstGeom>
          <a:noFill/>
        </p:spPr>
        <p:txBody>
          <a:bodyPr wrap="square">
            <a:spAutoFit/>
          </a:bodyPr>
          <a:lstStyle/>
          <a:p>
            <a:r>
              <a:rPr lang="pt-PT" altLang="ja-JP" sz="4800" b="1" dirty="0"/>
              <a:t>GDP</a:t>
            </a:r>
            <a:r>
              <a:rPr lang="pt-PT" altLang="ja-JP" sz="4800" dirty="0"/>
              <a:t> </a:t>
            </a:r>
            <a:r>
              <a:rPr lang="pt-PT" altLang="ja-JP" sz="4000" dirty="0"/>
              <a:t>= Gross </a:t>
            </a:r>
            <a:r>
              <a:rPr lang="pt-PT" altLang="ja-JP" sz="4000" dirty="0" err="1"/>
              <a:t>Domestic</a:t>
            </a:r>
            <a:r>
              <a:rPr lang="pt-PT" altLang="ja-JP" sz="4000" dirty="0"/>
              <a:t> </a:t>
            </a:r>
            <a:r>
              <a:rPr lang="pt-PT" altLang="ja-JP" sz="4000" dirty="0" err="1"/>
              <a:t>Product</a:t>
            </a:r>
            <a:r>
              <a:rPr lang="ja-JP" altLang="pt-PT" sz="4000"/>
              <a:t>（</a:t>
            </a:r>
            <a:r>
              <a:rPr lang="ja-JP" altLang="en-US" sz="4000"/>
              <a:t>国内総生産）</a:t>
            </a:r>
            <a:endParaRPr lang="ja-JP" altLang="en-US" sz="4800"/>
          </a:p>
        </p:txBody>
      </p:sp>
      <p:sp>
        <p:nvSpPr>
          <p:cNvPr id="6" name="テキスト ボックス 5">
            <a:extLst>
              <a:ext uri="{FF2B5EF4-FFF2-40B4-BE49-F238E27FC236}">
                <a16:creationId xmlns:a16="http://schemas.microsoft.com/office/drawing/2014/main" id="{DAB5B2DA-2072-A997-3BE3-A7CFD48C061D}"/>
              </a:ext>
            </a:extLst>
          </p:cNvPr>
          <p:cNvSpPr txBox="1"/>
          <p:nvPr/>
        </p:nvSpPr>
        <p:spPr>
          <a:xfrm>
            <a:off x="2117968" y="2560635"/>
            <a:ext cx="8392041" cy="584775"/>
          </a:xfrm>
          <a:prstGeom prst="rect">
            <a:avLst/>
          </a:prstGeom>
          <a:noFill/>
        </p:spPr>
        <p:txBody>
          <a:bodyPr wrap="none" rtlCol="0">
            <a:spAutoFit/>
          </a:bodyPr>
          <a:lstStyle/>
          <a:p>
            <a:r>
              <a:rPr lang="ja-JP" altLang="en-US" sz="3200" b="1"/>
              <a:t>その国の経済規模</a:t>
            </a:r>
            <a:r>
              <a:rPr lang="ja-JP" altLang="en-US" sz="3200"/>
              <a:t>や</a:t>
            </a:r>
            <a:r>
              <a:rPr lang="ja-JP" altLang="en-US" sz="3200" b="1"/>
              <a:t>豊かさの目安</a:t>
            </a:r>
            <a:r>
              <a:rPr lang="ja-JP" altLang="en-US" sz="3200"/>
              <a:t>を表す指標</a:t>
            </a:r>
            <a:endParaRPr kumimoji="1" lang="ja-JP" altLang="en-US" sz="3200"/>
          </a:p>
        </p:txBody>
      </p:sp>
      <p:sp>
        <p:nvSpPr>
          <p:cNvPr id="7" name="テキスト ボックス 6">
            <a:extLst>
              <a:ext uri="{FF2B5EF4-FFF2-40B4-BE49-F238E27FC236}">
                <a16:creationId xmlns:a16="http://schemas.microsoft.com/office/drawing/2014/main" id="{3BCDC18C-BCF4-87DD-1084-9BFF65137362}"/>
              </a:ext>
            </a:extLst>
          </p:cNvPr>
          <p:cNvSpPr txBox="1"/>
          <p:nvPr/>
        </p:nvSpPr>
        <p:spPr>
          <a:xfrm>
            <a:off x="381964" y="4434956"/>
            <a:ext cx="3700052" cy="769441"/>
          </a:xfrm>
          <a:prstGeom prst="rect">
            <a:avLst/>
          </a:prstGeom>
          <a:noFill/>
        </p:spPr>
        <p:txBody>
          <a:bodyPr wrap="none" rtlCol="0">
            <a:spAutoFit/>
          </a:bodyPr>
          <a:lstStyle/>
          <a:p>
            <a:r>
              <a:rPr lang="ja-JP" altLang="en-US" sz="4400" b="1"/>
              <a:t>「実質</a:t>
            </a:r>
            <a:r>
              <a:rPr lang="pt-PT" altLang="ja-JP" sz="4400" b="1" dirty="0"/>
              <a:t>GDP</a:t>
            </a:r>
            <a:r>
              <a:rPr lang="ja-JP" altLang="en-US" sz="4400" b="1"/>
              <a:t>」</a:t>
            </a:r>
            <a:endParaRPr kumimoji="1" lang="ja-JP" altLang="en-US" sz="4400" b="1"/>
          </a:p>
        </p:txBody>
      </p:sp>
      <p:sp>
        <p:nvSpPr>
          <p:cNvPr id="9" name="テキスト ボックス 8">
            <a:extLst>
              <a:ext uri="{FF2B5EF4-FFF2-40B4-BE49-F238E27FC236}">
                <a16:creationId xmlns:a16="http://schemas.microsoft.com/office/drawing/2014/main" id="{4C21138C-02F5-3B38-0D7B-84E995743BD2}"/>
              </a:ext>
            </a:extLst>
          </p:cNvPr>
          <p:cNvSpPr txBox="1"/>
          <p:nvPr/>
        </p:nvSpPr>
        <p:spPr>
          <a:xfrm>
            <a:off x="4255636" y="4434956"/>
            <a:ext cx="6128794" cy="1077218"/>
          </a:xfrm>
          <a:prstGeom prst="rect">
            <a:avLst/>
          </a:prstGeom>
          <a:noFill/>
        </p:spPr>
        <p:txBody>
          <a:bodyPr wrap="square">
            <a:spAutoFit/>
          </a:bodyPr>
          <a:lstStyle/>
          <a:p>
            <a:r>
              <a:rPr lang="ja-JP" altLang="en-US" sz="3200"/>
              <a:t>物価の変動を除いて計算。</a:t>
            </a:r>
            <a:endParaRPr lang="en-US" altLang="ja-JP" sz="3200" dirty="0"/>
          </a:p>
          <a:p>
            <a:r>
              <a:rPr lang="ja-JP" altLang="en-US" sz="3200"/>
              <a:t>経済の実質的な成長を表す指標。</a:t>
            </a:r>
          </a:p>
        </p:txBody>
      </p:sp>
      <p:pic>
        <p:nvPicPr>
          <p:cNvPr id="10" name="図 9">
            <a:extLst>
              <a:ext uri="{FF2B5EF4-FFF2-40B4-BE49-F238E27FC236}">
                <a16:creationId xmlns:a16="http://schemas.microsoft.com/office/drawing/2014/main" id="{764939E5-77AE-30F4-64D0-3780E54580EC}"/>
              </a:ext>
            </a:extLst>
          </p:cNvPr>
          <p:cNvPicPr>
            <a:picLocks noChangeAspect="1"/>
          </p:cNvPicPr>
          <p:nvPr/>
        </p:nvPicPr>
        <p:blipFill>
          <a:blip r:embed="rId3"/>
          <a:stretch>
            <a:fillRect/>
          </a:stretch>
        </p:blipFill>
        <p:spPr>
          <a:xfrm>
            <a:off x="2427788" y="3346216"/>
            <a:ext cx="7772400" cy="366375"/>
          </a:xfrm>
          <a:prstGeom prst="rect">
            <a:avLst/>
          </a:prstGeom>
        </p:spPr>
      </p:pic>
      <p:pic>
        <p:nvPicPr>
          <p:cNvPr id="11" name="図 10">
            <a:extLst>
              <a:ext uri="{FF2B5EF4-FFF2-40B4-BE49-F238E27FC236}">
                <a16:creationId xmlns:a16="http://schemas.microsoft.com/office/drawing/2014/main" id="{71FE6A83-362C-5206-51B1-E511D54994E7}"/>
              </a:ext>
            </a:extLst>
          </p:cNvPr>
          <p:cNvPicPr>
            <a:picLocks noChangeAspect="1"/>
          </p:cNvPicPr>
          <p:nvPr/>
        </p:nvPicPr>
        <p:blipFill>
          <a:blip r:embed="rId4"/>
          <a:stretch>
            <a:fillRect/>
          </a:stretch>
        </p:blipFill>
        <p:spPr>
          <a:xfrm>
            <a:off x="2988098" y="5636383"/>
            <a:ext cx="6215804" cy="350966"/>
          </a:xfrm>
          <a:prstGeom prst="rect">
            <a:avLst/>
          </a:prstGeom>
        </p:spPr>
      </p:pic>
    </p:spTree>
    <p:extLst>
      <p:ext uri="{BB962C8B-B14F-4D97-AF65-F5344CB8AC3E}">
        <p14:creationId xmlns:p14="http://schemas.microsoft.com/office/powerpoint/2010/main" val="4160238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16FEFB5B-6E86-3F97-D437-16A1CFE13400}"/>
              </a:ext>
            </a:extLst>
          </p:cNvPr>
          <p:cNvPicPr>
            <a:picLocks noChangeAspect="1"/>
          </p:cNvPicPr>
          <p:nvPr/>
        </p:nvPicPr>
        <p:blipFill>
          <a:blip r:embed="rId2"/>
          <a:stretch>
            <a:fillRect/>
          </a:stretch>
        </p:blipFill>
        <p:spPr>
          <a:xfrm>
            <a:off x="265253" y="226372"/>
            <a:ext cx="11616563" cy="2030691"/>
          </a:xfrm>
          <a:prstGeom prst="rect">
            <a:avLst/>
          </a:prstGeom>
        </p:spPr>
      </p:pic>
      <p:pic>
        <p:nvPicPr>
          <p:cNvPr id="3" name="図 2">
            <a:extLst>
              <a:ext uri="{FF2B5EF4-FFF2-40B4-BE49-F238E27FC236}">
                <a16:creationId xmlns:a16="http://schemas.microsoft.com/office/drawing/2014/main" id="{354D8C53-825E-3F05-604F-878A4CF017AE}"/>
              </a:ext>
            </a:extLst>
          </p:cNvPr>
          <p:cNvPicPr>
            <a:picLocks noChangeAspect="1"/>
          </p:cNvPicPr>
          <p:nvPr/>
        </p:nvPicPr>
        <p:blipFill>
          <a:blip r:embed="rId3"/>
          <a:stretch>
            <a:fillRect/>
          </a:stretch>
        </p:blipFill>
        <p:spPr>
          <a:xfrm>
            <a:off x="1360713" y="2527835"/>
            <a:ext cx="9943679" cy="509279"/>
          </a:xfrm>
          <a:prstGeom prst="rect">
            <a:avLst/>
          </a:prstGeom>
        </p:spPr>
      </p:pic>
    </p:spTree>
    <p:extLst>
      <p:ext uri="{BB962C8B-B14F-4D97-AF65-F5344CB8AC3E}">
        <p14:creationId xmlns:p14="http://schemas.microsoft.com/office/powerpoint/2010/main" val="1197225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画面収録 2025-04-13 10.51.20">
            <a:hlinkClick r:id="" action="ppaction://media"/>
            <a:extLst>
              <a:ext uri="{FF2B5EF4-FFF2-40B4-BE49-F238E27FC236}">
                <a16:creationId xmlns:a16="http://schemas.microsoft.com/office/drawing/2014/main" id="{3F8ADCBA-6DEA-96E4-D154-3A4CADF1D8C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46050" y="88900"/>
            <a:ext cx="11899900" cy="6680200"/>
          </a:xfrm>
          <a:prstGeom prst="rect">
            <a:avLst/>
          </a:prstGeom>
        </p:spPr>
      </p:pic>
    </p:spTree>
    <p:extLst>
      <p:ext uri="{BB962C8B-B14F-4D97-AF65-F5344CB8AC3E}">
        <p14:creationId xmlns:p14="http://schemas.microsoft.com/office/powerpoint/2010/main" val="3532572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28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16FEFB5B-6E86-3F97-D437-16A1CFE13400}"/>
              </a:ext>
            </a:extLst>
          </p:cNvPr>
          <p:cNvPicPr>
            <a:picLocks noChangeAspect="1"/>
          </p:cNvPicPr>
          <p:nvPr/>
        </p:nvPicPr>
        <p:blipFill>
          <a:blip r:embed="rId3"/>
          <a:stretch>
            <a:fillRect/>
          </a:stretch>
        </p:blipFill>
        <p:spPr>
          <a:xfrm>
            <a:off x="265253" y="226372"/>
            <a:ext cx="11616563" cy="2030691"/>
          </a:xfrm>
          <a:prstGeom prst="rect">
            <a:avLst/>
          </a:prstGeom>
        </p:spPr>
      </p:pic>
      <p:pic>
        <p:nvPicPr>
          <p:cNvPr id="3" name="図 2">
            <a:extLst>
              <a:ext uri="{FF2B5EF4-FFF2-40B4-BE49-F238E27FC236}">
                <a16:creationId xmlns:a16="http://schemas.microsoft.com/office/drawing/2014/main" id="{354D8C53-825E-3F05-604F-878A4CF017AE}"/>
              </a:ext>
            </a:extLst>
          </p:cNvPr>
          <p:cNvPicPr>
            <a:picLocks noChangeAspect="1"/>
          </p:cNvPicPr>
          <p:nvPr/>
        </p:nvPicPr>
        <p:blipFill>
          <a:blip r:embed="rId4"/>
          <a:stretch>
            <a:fillRect/>
          </a:stretch>
        </p:blipFill>
        <p:spPr>
          <a:xfrm>
            <a:off x="1360713" y="2527835"/>
            <a:ext cx="9943679" cy="509279"/>
          </a:xfrm>
          <a:prstGeom prst="rect">
            <a:avLst/>
          </a:prstGeom>
        </p:spPr>
      </p:pic>
      <p:pic>
        <p:nvPicPr>
          <p:cNvPr id="5" name="図 4">
            <a:extLst>
              <a:ext uri="{FF2B5EF4-FFF2-40B4-BE49-F238E27FC236}">
                <a16:creationId xmlns:a16="http://schemas.microsoft.com/office/drawing/2014/main" id="{92F7FE6B-9F73-0774-10D1-34BBDEC900D7}"/>
              </a:ext>
            </a:extLst>
          </p:cNvPr>
          <p:cNvPicPr>
            <a:picLocks noChangeAspect="1"/>
          </p:cNvPicPr>
          <p:nvPr/>
        </p:nvPicPr>
        <p:blipFill>
          <a:blip r:embed="rId5"/>
          <a:stretch>
            <a:fillRect/>
          </a:stretch>
        </p:blipFill>
        <p:spPr>
          <a:xfrm>
            <a:off x="5004707" y="4150158"/>
            <a:ext cx="5219700" cy="457200"/>
          </a:xfrm>
          <a:prstGeom prst="rect">
            <a:avLst/>
          </a:prstGeom>
        </p:spPr>
      </p:pic>
      <p:pic>
        <p:nvPicPr>
          <p:cNvPr id="6" name="図 5">
            <a:extLst>
              <a:ext uri="{FF2B5EF4-FFF2-40B4-BE49-F238E27FC236}">
                <a16:creationId xmlns:a16="http://schemas.microsoft.com/office/drawing/2014/main" id="{26B3345F-E750-7441-D396-BC4C7676C5FB}"/>
              </a:ext>
            </a:extLst>
          </p:cNvPr>
          <p:cNvPicPr>
            <a:picLocks noChangeAspect="1"/>
          </p:cNvPicPr>
          <p:nvPr/>
        </p:nvPicPr>
        <p:blipFill>
          <a:blip r:embed="rId6"/>
          <a:stretch>
            <a:fillRect/>
          </a:stretch>
        </p:blipFill>
        <p:spPr>
          <a:xfrm>
            <a:off x="5037152" y="4878130"/>
            <a:ext cx="2590800" cy="495300"/>
          </a:xfrm>
          <a:prstGeom prst="rect">
            <a:avLst/>
          </a:prstGeom>
        </p:spPr>
      </p:pic>
      <p:pic>
        <p:nvPicPr>
          <p:cNvPr id="7" name="図 6">
            <a:extLst>
              <a:ext uri="{FF2B5EF4-FFF2-40B4-BE49-F238E27FC236}">
                <a16:creationId xmlns:a16="http://schemas.microsoft.com/office/drawing/2014/main" id="{720FD44D-AE85-0B00-3879-0640B3E7F1DD}"/>
              </a:ext>
            </a:extLst>
          </p:cNvPr>
          <p:cNvPicPr>
            <a:picLocks noChangeAspect="1"/>
          </p:cNvPicPr>
          <p:nvPr/>
        </p:nvPicPr>
        <p:blipFill>
          <a:blip r:embed="rId7"/>
          <a:stretch>
            <a:fillRect/>
          </a:stretch>
        </p:blipFill>
        <p:spPr>
          <a:xfrm>
            <a:off x="1450520" y="5964464"/>
            <a:ext cx="6438900" cy="546100"/>
          </a:xfrm>
          <a:prstGeom prst="rect">
            <a:avLst/>
          </a:prstGeom>
        </p:spPr>
      </p:pic>
      <p:pic>
        <p:nvPicPr>
          <p:cNvPr id="8" name="図 7">
            <a:extLst>
              <a:ext uri="{FF2B5EF4-FFF2-40B4-BE49-F238E27FC236}">
                <a16:creationId xmlns:a16="http://schemas.microsoft.com/office/drawing/2014/main" id="{20FFFD7F-6578-D740-7D3B-AF768CB87565}"/>
              </a:ext>
            </a:extLst>
          </p:cNvPr>
          <p:cNvPicPr>
            <a:picLocks noChangeAspect="1"/>
          </p:cNvPicPr>
          <p:nvPr/>
        </p:nvPicPr>
        <p:blipFill>
          <a:blip r:embed="rId8"/>
          <a:stretch>
            <a:fillRect/>
          </a:stretch>
        </p:blipFill>
        <p:spPr>
          <a:xfrm>
            <a:off x="2782584" y="3230674"/>
            <a:ext cx="6626832" cy="722927"/>
          </a:xfrm>
          <a:prstGeom prst="rect">
            <a:avLst/>
          </a:prstGeom>
        </p:spPr>
      </p:pic>
    </p:spTree>
    <p:extLst>
      <p:ext uri="{BB962C8B-B14F-4D97-AF65-F5344CB8AC3E}">
        <p14:creationId xmlns:p14="http://schemas.microsoft.com/office/powerpoint/2010/main" val="2858800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B2C21082-B537-C356-524C-8B5FDE181BB5}"/>
              </a:ext>
            </a:extLst>
          </p:cNvPr>
          <p:cNvSpPr/>
          <p:nvPr/>
        </p:nvSpPr>
        <p:spPr>
          <a:xfrm>
            <a:off x="328614" y="185057"/>
            <a:ext cx="11501436" cy="685800"/>
          </a:xfrm>
          <a:prstGeom prst="rect">
            <a:avLst/>
          </a:prstGeom>
          <a:solidFill>
            <a:srgbClr val="E672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CBFE4FBC-9FBB-E491-A160-274AFD25C8C5}"/>
              </a:ext>
            </a:extLst>
          </p:cNvPr>
          <p:cNvSpPr txBox="1"/>
          <p:nvPr/>
        </p:nvSpPr>
        <p:spPr>
          <a:xfrm>
            <a:off x="2669421" y="226924"/>
            <a:ext cx="6853158" cy="707886"/>
          </a:xfrm>
          <a:prstGeom prst="rect">
            <a:avLst/>
          </a:prstGeom>
          <a:noFill/>
          <a:effectLst>
            <a:outerShdw blurRad="50800" dist="38100" dir="2700000" algn="tl" rotWithShape="0">
              <a:prstClr val="black">
                <a:alpha val="40000"/>
              </a:prstClr>
            </a:outerShdw>
          </a:effectLst>
        </p:spPr>
        <p:txBody>
          <a:bodyPr wrap="none" rtlCol="0">
            <a:spAutoFit/>
          </a:bodyPr>
          <a:lstStyle/>
          <a:p>
            <a:r>
              <a:rPr kumimoji="1" lang="ja-JP" altLang="en-US" sz="4000" b="1">
                <a:solidFill>
                  <a:schemeClr val="bg1"/>
                </a:solidFill>
              </a:rPr>
              <a:t>ビデオを止めて問題を解こう</a:t>
            </a:r>
          </a:p>
        </p:txBody>
      </p:sp>
      <p:pic>
        <p:nvPicPr>
          <p:cNvPr id="2" name="図 1">
            <a:extLst>
              <a:ext uri="{FF2B5EF4-FFF2-40B4-BE49-F238E27FC236}">
                <a16:creationId xmlns:a16="http://schemas.microsoft.com/office/drawing/2014/main" id="{249DE24E-0A33-27B8-C3E4-CB96878CC387}"/>
              </a:ext>
            </a:extLst>
          </p:cNvPr>
          <p:cNvPicPr>
            <a:picLocks noChangeAspect="1"/>
          </p:cNvPicPr>
          <p:nvPr/>
        </p:nvPicPr>
        <p:blipFill>
          <a:blip r:embed="rId2"/>
          <a:stretch>
            <a:fillRect/>
          </a:stretch>
        </p:blipFill>
        <p:spPr>
          <a:xfrm>
            <a:off x="547007" y="2286605"/>
            <a:ext cx="11097985" cy="1910110"/>
          </a:xfrm>
          <a:prstGeom prst="rect">
            <a:avLst/>
          </a:prstGeom>
        </p:spPr>
      </p:pic>
    </p:spTree>
    <p:extLst>
      <p:ext uri="{BB962C8B-B14F-4D97-AF65-F5344CB8AC3E}">
        <p14:creationId xmlns:p14="http://schemas.microsoft.com/office/powerpoint/2010/main" val="7172600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FECB3E3D-1B38-FB22-228F-CEB0FAE45ACA}"/>
              </a:ext>
            </a:extLst>
          </p:cNvPr>
          <p:cNvPicPr>
            <a:picLocks noChangeAspect="1"/>
          </p:cNvPicPr>
          <p:nvPr/>
        </p:nvPicPr>
        <p:blipFill>
          <a:blip r:embed="rId2"/>
          <a:stretch>
            <a:fillRect/>
          </a:stretch>
        </p:blipFill>
        <p:spPr>
          <a:xfrm>
            <a:off x="332013" y="278190"/>
            <a:ext cx="11081657" cy="1907300"/>
          </a:xfrm>
          <a:prstGeom prst="rect">
            <a:avLst/>
          </a:prstGeom>
        </p:spPr>
      </p:pic>
      <p:pic>
        <p:nvPicPr>
          <p:cNvPr id="3" name="図 2">
            <a:extLst>
              <a:ext uri="{FF2B5EF4-FFF2-40B4-BE49-F238E27FC236}">
                <a16:creationId xmlns:a16="http://schemas.microsoft.com/office/drawing/2014/main" id="{FFC0402E-25DA-F5AF-275C-9B867F690E78}"/>
              </a:ext>
            </a:extLst>
          </p:cNvPr>
          <p:cNvPicPr>
            <a:picLocks noChangeAspect="1"/>
          </p:cNvPicPr>
          <p:nvPr/>
        </p:nvPicPr>
        <p:blipFill>
          <a:blip r:embed="rId3"/>
          <a:stretch>
            <a:fillRect/>
          </a:stretch>
        </p:blipFill>
        <p:spPr>
          <a:xfrm>
            <a:off x="1986641" y="2685620"/>
            <a:ext cx="7772400" cy="409073"/>
          </a:xfrm>
          <a:prstGeom prst="rect">
            <a:avLst/>
          </a:prstGeom>
        </p:spPr>
      </p:pic>
    </p:spTree>
    <p:extLst>
      <p:ext uri="{BB962C8B-B14F-4D97-AF65-F5344CB8AC3E}">
        <p14:creationId xmlns:p14="http://schemas.microsoft.com/office/powerpoint/2010/main" val="2248671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画面収録 2025-04-13 10.52.05">
            <a:hlinkClick r:id="" action="ppaction://media"/>
            <a:extLst>
              <a:ext uri="{FF2B5EF4-FFF2-40B4-BE49-F238E27FC236}">
                <a16:creationId xmlns:a16="http://schemas.microsoft.com/office/drawing/2014/main" id="{8186B6A8-9D28-7DA1-E798-561141FFFC7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46050" y="88900"/>
            <a:ext cx="11899900" cy="6680200"/>
          </a:xfrm>
          <a:prstGeom prst="rect">
            <a:avLst/>
          </a:prstGeom>
        </p:spPr>
      </p:pic>
    </p:spTree>
    <p:extLst>
      <p:ext uri="{BB962C8B-B14F-4D97-AF65-F5344CB8AC3E}">
        <p14:creationId xmlns:p14="http://schemas.microsoft.com/office/powerpoint/2010/main" val="1690797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28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FECB3E3D-1B38-FB22-228F-CEB0FAE45ACA}"/>
              </a:ext>
            </a:extLst>
          </p:cNvPr>
          <p:cNvPicPr>
            <a:picLocks noChangeAspect="1"/>
          </p:cNvPicPr>
          <p:nvPr/>
        </p:nvPicPr>
        <p:blipFill>
          <a:blip r:embed="rId2"/>
          <a:stretch>
            <a:fillRect/>
          </a:stretch>
        </p:blipFill>
        <p:spPr>
          <a:xfrm>
            <a:off x="332013" y="278190"/>
            <a:ext cx="11081657" cy="1907300"/>
          </a:xfrm>
          <a:prstGeom prst="rect">
            <a:avLst/>
          </a:prstGeom>
        </p:spPr>
      </p:pic>
      <p:pic>
        <p:nvPicPr>
          <p:cNvPr id="3" name="図 2">
            <a:extLst>
              <a:ext uri="{FF2B5EF4-FFF2-40B4-BE49-F238E27FC236}">
                <a16:creationId xmlns:a16="http://schemas.microsoft.com/office/drawing/2014/main" id="{FFC0402E-25DA-F5AF-275C-9B867F690E78}"/>
              </a:ext>
            </a:extLst>
          </p:cNvPr>
          <p:cNvPicPr>
            <a:picLocks noChangeAspect="1"/>
          </p:cNvPicPr>
          <p:nvPr/>
        </p:nvPicPr>
        <p:blipFill>
          <a:blip r:embed="rId3"/>
          <a:stretch>
            <a:fillRect/>
          </a:stretch>
        </p:blipFill>
        <p:spPr>
          <a:xfrm>
            <a:off x="1986641" y="2685620"/>
            <a:ext cx="7772400" cy="409073"/>
          </a:xfrm>
          <a:prstGeom prst="rect">
            <a:avLst/>
          </a:prstGeom>
        </p:spPr>
      </p:pic>
      <p:pic>
        <p:nvPicPr>
          <p:cNvPr id="4" name="図 3">
            <a:extLst>
              <a:ext uri="{FF2B5EF4-FFF2-40B4-BE49-F238E27FC236}">
                <a16:creationId xmlns:a16="http://schemas.microsoft.com/office/drawing/2014/main" id="{17DC7AFA-5298-3DC8-D237-338ABC368680}"/>
              </a:ext>
            </a:extLst>
          </p:cNvPr>
          <p:cNvPicPr>
            <a:picLocks noChangeAspect="1"/>
          </p:cNvPicPr>
          <p:nvPr/>
        </p:nvPicPr>
        <p:blipFill>
          <a:blip r:embed="rId4"/>
          <a:stretch>
            <a:fillRect/>
          </a:stretch>
        </p:blipFill>
        <p:spPr>
          <a:xfrm>
            <a:off x="2926441" y="3429000"/>
            <a:ext cx="5892800" cy="571500"/>
          </a:xfrm>
          <a:prstGeom prst="rect">
            <a:avLst/>
          </a:prstGeom>
        </p:spPr>
      </p:pic>
      <p:pic>
        <p:nvPicPr>
          <p:cNvPr id="5" name="図 4">
            <a:extLst>
              <a:ext uri="{FF2B5EF4-FFF2-40B4-BE49-F238E27FC236}">
                <a16:creationId xmlns:a16="http://schemas.microsoft.com/office/drawing/2014/main" id="{960A9DF3-4BAE-655F-E667-B43DFEB67FCA}"/>
              </a:ext>
            </a:extLst>
          </p:cNvPr>
          <p:cNvPicPr>
            <a:picLocks noChangeAspect="1"/>
          </p:cNvPicPr>
          <p:nvPr/>
        </p:nvPicPr>
        <p:blipFill>
          <a:blip r:embed="rId5"/>
          <a:stretch>
            <a:fillRect/>
          </a:stretch>
        </p:blipFill>
        <p:spPr>
          <a:xfrm>
            <a:off x="4884057" y="4334807"/>
            <a:ext cx="5232400" cy="482600"/>
          </a:xfrm>
          <a:prstGeom prst="rect">
            <a:avLst/>
          </a:prstGeom>
        </p:spPr>
      </p:pic>
      <p:pic>
        <p:nvPicPr>
          <p:cNvPr id="6" name="図 5">
            <a:extLst>
              <a:ext uri="{FF2B5EF4-FFF2-40B4-BE49-F238E27FC236}">
                <a16:creationId xmlns:a16="http://schemas.microsoft.com/office/drawing/2014/main" id="{ED6CEECC-B16B-F257-E29D-03F1D6B325CF}"/>
              </a:ext>
            </a:extLst>
          </p:cNvPr>
          <p:cNvPicPr>
            <a:picLocks noChangeAspect="1"/>
          </p:cNvPicPr>
          <p:nvPr/>
        </p:nvPicPr>
        <p:blipFill>
          <a:blip r:embed="rId6"/>
          <a:stretch>
            <a:fillRect/>
          </a:stretch>
        </p:blipFill>
        <p:spPr>
          <a:xfrm>
            <a:off x="4884057" y="5200700"/>
            <a:ext cx="2197100" cy="469900"/>
          </a:xfrm>
          <a:prstGeom prst="rect">
            <a:avLst/>
          </a:prstGeom>
        </p:spPr>
      </p:pic>
    </p:spTree>
    <p:extLst>
      <p:ext uri="{BB962C8B-B14F-4D97-AF65-F5344CB8AC3E}">
        <p14:creationId xmlns:p14="http://schemas.microsoft.com/office/powerpoint/2010/main" val="1017791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EB0EDBC4-93F2-4192-E6E5-65912602B966}"/>
              </a:ext>
            </a:extLst>
          </p:cNvPr>
          <p:cNvSpPr txBox="1"/>
          <p:nvPr/>
        </p:nvSpPr>
        <p:spPr>
          <a:xfrm>
            <a:off x="1129239" y="2126513"/>
            <a:ext cx="10443885" cy="584775"/>
          </a:xfrm>
          <a:prstGeom prst="rect">
            <a:avLst/>
          </a:prstGeom>
          <a:noFill/>
        </p:spPr>
        <p:txBody>
          <a:bodyPr wrap="none" rtlCol="0">
            <a:spAutoFit/>
          </a:bodyPr>
          <a:lstStyle/>
          <a:p>
            <a:r>
              <a:rPr kumimoji="1" lang="ja-JP" altLang="en-US" sz="3200"/>
              <a:t>物価上昇により、お金の実質的な価値が低下している。</a:t>
            </a:r>
          </a:p>
        </p:txBody>
      </p:sp>
      <p:sp>
        <p:nvSpPr>
          <p:cNvPr id="3" name="テキスト ボックス 2">
            <a:extLst>
              <a:ext uri="{FF2B5EF4-FFF2-40B4-BE49-F238E27FC236}">
                <a16:creationId xmlns:a16="http://schemas.microsoft.com/office/drawing/2014/main" id="{4CE70199-FFBC-801F-00DD-04E94509FBB2}"/>
              </a:ext>
            </a:extLst>
          </p:cNvPr>
          <p:cNvSpPr txBox="1"/>
          <p:nvPr/>
        </p:nvSpPr>
        <p:spPr>
          <a:xfrm>
            <a:off x="1129239" y="3678867"/>
            <a:ext cx="10033516" cy="584775"/>
          </a:xfrm>
          <a:prstGeom prst="rect">
            <a:avLst/>
          </a:prstGeom>
          <a:noFill/>
        </p:spPr>
        <p:txBody>
          <a:bodyPr wrap="none" rtlCol="0">
            <a:spAutoFit/>
          </a:bodyPr>
          <a:lstStyle/>
          <a:p>
            <a:r>
              <a:rPr kumimoji="1" lang="ja-JP" altLang="en-US" sz="3200"/>
              <a:t>日本全体で生み出している価値は年々増加している。</a:t>
            </a:r>
          </a:p>
        </p:txBody>
      </p:sp>
    </p:spTree>
    <p:extLst>
      <p:ext uri="{BB962C8B-B14F-4D97-AF65-F5344CB8AC3E}">
        <p14:creationId xmlns:p14="http://schemas.microsoft.com/office/powerpoint/2010/main" val="16640679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02F4C52E-0D43-1F40-4E9A-ABEEA29752AA}"/>
              </a:ext>
            </a:extLst>
          </p:cNvPr>
          <p:cNvPicPr>
            <a:picLocks noChangeAspect="1"/>
          </p:cNvPicPr>
          <p:nvPr/>
        </p:nvPicPr>
        <p:blipFill>
          <a:blip r:embed="rId3"/>
          <a:stretch>
            <a:fillRect/>
          </a:stretch>
        </p:blipFill>
        <p:spPr>
          <a:xfrm>
            <a:off x="635577" y="1338944"/>
            <a:ext cx="10920845" cy="1877020"/>
          </a:xfrm>
          <a:prstGeom prst="rect">
            <a:avLst/>
          </a:prstGeom>
        </p:spPr>
      </p:pic>
      <p:pic>
        <p:nvPicPr>
          <p:cNvPr id="3" name="図 2">
            <a:extLst>
              <a:ext uri="{FF2B5EF4-FFF2-40B4-BE49-F238E27FC236}">
                <a16:creationId xmlns:a16="http://schemas.microsoft.com/office/drawing/2014/main" id="{36A2A17F-5854-2FE9-5F90-C3B911874ED2}"/>
              </a:ext>
            </a:extLst>
          </p:cNvPr>
          <p:cNvPicPr>
            <a:picLocks noChangeAspect="1"/>
          </p:cNvPicPr>
          <p:nvPr/>
        </p:nvPicPr>
        <p:blipFill>
          <a:blip r:embed="rId4"/>
          <a:stretch>
            <a:fillRect/>
          </a:stretch>
        </p:blipFill>
        <p:spPr>
          <a:xfrm>
            <a:off x="586550" y="4479210"/>
            <a:ext cx="10871818" cy="533661"/>
          </a:xfrm>
          <a:prstGeom prst="rect">
            <a:avLst/>
          </a:prstGeom>
        </p:spPr>
      </p:pic>
    </p:spTree>
    <p:extLst>
      <p:ext uri="{BB962C8B-B14F-4D97-AF65-F5344CB8AC3E}">
        <p14:creationId xmlns:p14="http://schemas.microsoft.com/office/powerpoint/2010/main" val="1135390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88322E67-4A2D-1CA0-4213-6D68691106D1}"/>
              </a:ext>
            </a:extLst>
          </p:cNvPr>
          <p:cNvPicPr>
            <a:picLocks noChangeAspect="1"/>
          </p:cNvPicPr>
          <p:nvPr/>
        </p:nvPicPr>
        <p:blipFill>
          <a:blip r:embed="rId3"/>
          <a:stretch>
            <a:fillRect/>
          </a:stretch>
        </p:blipFill>
        <p:spPr>
          <a:xfrm>
            <a:off x="2209800" y="845488"/>
            <a:ext cx="7772400" cy="4742481"/>
          </a:xfrm>
          <a:prstGeom prst="rect">
            <a:avLst/>
          </a:prstGeom>
        </p:spPr>
      </p:pic>
      <p:pic>
        <p:nvPicPr>
          <p:cNvPr id="3" name="図 2">
            <a:extLst>
              <a:ext uri="{FF2B5EF4-FFF2-40B4-BE49-F238E27FC236}">
                <a16:creationId xmlns:a16="http://schemas.microsoft.com/office/drawing/2014/main" id="{FFE48EB8-6B4D-6375-856A-CAC426569A2A}"/>
              </a:ext>
            </a:extLst>
          </p:cNvPr>
          <p:cNvPicPr>
            <a:picLocks noChangeAspect="1"/>
          </p:cNvPicPr>
          <p:nvPr/>
        </p:nvPicPr>
        <p:blipFill>
          <a:blip r:embed="rId4"/>
          <a:stretch>
            <a:fillRect/>
          </a:stretch>
        </p:blipFill>
        <p:spPr>
          <a:xfrm>
            <a:off x="6096000" y="5652001"/>
            <a:ext cx="3762829" cy="360511"/>
          </a:xfrm>
          <a:prstGeom prst="rect">
            <a:avLst/>
          </a:prstGeom>
        </p:spPr>
      </p:pic>
    </p:spTree>
    <p:extLst>
      <p:ext uri="{BB962C8B-B14F-4D97-AF65-F5344CB8AC3E}">
        <p14:creationId xmlns:p14="http://schemas.microsoft.com/office/powerpoint/2010/main" val="504299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133531F2-6A64-41A8-D20F-04C2F9788928}"/>
              </a:ext>
            </a:extLst>
          </p:cNvPr>
          <p:cNvPicPr>
            <a:picLocks noChangeAspect="1"/>
          </p:cNvPicPr>
          <p:nvPr/>
        </p:nvPicPr>
        <p:blipFill>
          <a:blip r:embed="rId3"/>
          <a:stretch>
            <a:fillRect/>
          </a:stretch>
        </p:blipFill>
        <p:spPr>
          <a:xfrm>
            <a:off x="8980715" y="6416986"/>
            <a:ext cx="2503714" cy="284109"/>
          </a:xfrm>
          <a:prstGeom prst="rect">
            <a:avLst/>
          </a:prstGeom>
        </p:spPr>
      </p:pic>
      <p:pic>
        <p:nvPicPr>
          <p:cNvPr id="3" name="図 2">
            <a:extLst>
              <a:ext uri="{FF2B5EF4-FFF2-40B4-BE49-F238E27FC236}">
                <a16:creationId xmlns:a16="http://schemas.microsoft.com/office/drawing/2014/main" id="{598FA86F-51ED-5129-CCCE-3338FD80DB4D}"/>
              </a:ext>
            </a:extLst>
          </p:cNvPr>
          <p:cNvPicPr>
            <a:picLocks noChangeAspect="1"/>
          </p:cNvPicPr>
          <p:nvPr/>
        </p:nvPicPr>
        <p:blipFill>
          <a:blip r:embed="rId4"/>
          <a:stretch>
            <a:fillRect/>
          </a:stretch>
        </p:blipFill>
        <p:spPr>
          <a:xfrm>
            <a:off x="1208315" y="120076"/>
            <a:ext cx="7772400" cy="6617847"/>
          </a:xfrm>
          <a:prstGeom prst="rect">
            <a:avLst/>
          </a:prstGeom>
        </p:spPr>
      </p:pic>
    </p:spTree>
    <p:extLst>
      <p:ext uri="{BB962C8B-B14F-4D97-AF65-F5344CB8AC3E}">
        <p14:creationId xmlns:p14="http://schemas.microsoft.com/office/powerpoint/2010/main" val="2675409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B4FDF4B1-E7D4-416E-5A83-65A487A052CE}"/>
              </a:ext>
            </a:extLst>
          </p:cNvPr>
          <p:cNvSpPr txBox="1"/>
          <p:nvPr/>
        </p:nvSpPr>
        <p:spPr>
          <a:xfrm>
            <a:off x="1469572" y="408214"/>
            <a:ext cx="9290958" cy="954107"/>
          </a:xfrm>
          <a:prstGeom prst="rect">
            <a:avLst/>
          </a:prstGeom>
          <a:noFill/>
        </p:spPr>
        <p:txBody>
          <a:bodyPr wrap="square" rtlCol="0">
            <a:spAutoFit/>
          </a:bodyPr>
          <a:lstStyle/>
          <a:p>
            <a:r>
              <a:rPr kumimoji="1" lang="ja-JP" altLang="en-US" sz="2800"/>
              <a:t>日本全体としては働く人たちが頑張って、前年度よりも多くの商品やサービスとして価値を生み出し続けている。</a:t>
            </a:r>
          </a:p>
        </p:txBody>
      </p:sp>
      <p:sp>
        <p:nvSpPr>
          <p:cNvPr id="4" name="テキスト ボックス 3">
            <a:extLst>
              <a:ext uri="{FF2B5EF4-FFF2-40B4-BE49-F238E27FC236}">
                <a16:creationId xmlns:a16="http://schemas.microsoft.com/office/drawing/2014/main" id="{6DDC1D60-CA20-727C-3149-E8320C7DD0D5}"/>
              </a:ext>
            </a:extLst>
          </p:cNvPr>
          <p:cNvSpPr txBox="1"/>
          <p:nvPr/>
        </p:nvSpPr>
        <p:spPr>
          <a:xfrm>
            <a:off x="1469572" y="1977283"/>
            <a:ext cx="9127671" cy="954107"/>
          </a:xfrm>
          <a:prstGeom prst="rect">
            <a:avLst/>
          </a:prstGeom>
          <a:noFill/>
        </p:spPr>
        <p:txBody>
          <a:bodyPr wrap="square">
            <a:spAutoFit/>
          </a:bodyPr>
          <a:lstStyle/>
          <a:p>
            <a:r>
              <a:rPr lang="ja-JP" altLang="en-US" sz="2800"/>
              <a:t>その量を超えて国は市場に通貨を供給しているので物価が上昇する。金利は上がらない。</a:t>
            </a:r>
          </a:p>
        </p:txBody>
      </p:sp>
      <p:sp>
        <p:nvSpPr>
          <p:cNvPr id="5" name="テキスト ボックス 4">
            <a:extLst>
              <a:ext uri="{FF2B5EF4-FFF2-40B4-BE49-F238E27FC236}">
                <a16:creationId xmlns:a16="http://schemas.microsoft.com/office/drawing/2014/main" id="{0A47371B-85AE-BA21-907E-22F68400A1D7}"/>
              </a:ext>
            </a:extLst>
          </p:cNvPr>
          <p:cNvSpPr txBox="1"/>
          <p:nvPr/>
        </p:nvSpPr>
        <p:spPr>
          <a:xfrm>
            <a:off x="6297385" y="3740771"/>
            <a:ext cx="4359729" cy="2246769"/>
          </a:xfrm>
          <a:prstGeom prst="rect">
            <a:avLst/>
          </a:prstGeom>
          <a:noFill/>
          <a:ln>
            <a:solidFill>
              <a:schemeClr val="tx1"/>
            </a:solidFill>
          </a:ln>
        </p:spPr>
        <p:txBody>
          <a:bodyPr wrap="square" rtlCol="0">
            <a:spAutoFit/>
          </a:bodyPr>
          <a:lstStyle/>
          <a:p>
            <a:r>
              <a:rPr kumimoji="1" lang="ja-JP" altLang="en-US" sz="2800"/>
              <a:t>大企業が内部留保としてお金を溜め込み賃金が上がらない。働くことの価値が下がり、モノの売り買いが不活発。</a:t>
            </a:r>
          </a:p>
        </p:txBody>
      </p:sp>
      <p:sp>
        <p:nvSpPr>
          <p:cNvPr id="6" name="テキスト ボックス 5">
            <a:extLst>
              <a:ext uri="{FF2B5EF4-FFF2-40B4-BE49-F238E27FC236}">
                <a16:creationId xmlns:a16="http://schemas.microsoft.com/office/drawing/2014/main" id="{FB67F42F-7EED-AD23-9D06-123B47A84F33}"/>
              </a:ext>
            </a:extLst>
          </p:cNvPr>
          <p:cNvSpPr txBox="1"/>
          <p:nvPr/>
        </p:nvSpPr>
        <p:spPr>
          <a:xfrm>
            <a:off x="1534886" y="3740772"/>
            <a:ext cx="4049485" cy="2246769"/>
          </a:xfrm>
          <a:prstGeom prst="rect">
            <a:avLst/>
          </a:prstGeom>
          <a:noFill/>
          <a:ln>
            <a:solidFill>
              <a:schemeClr val="tx1"/>
            </a:solidFill>
          </a:ln>
        </p:spPr>
        <p:txBody>
          <a:bodyPr wrap="square" rtlCol="0">
            <a:spAutoFit/>
          </a:bodyPr>
          <a:lstStyle/>
          <a:p>
            <a:r>
              <a:rPr kumimoji="1" lang="ja-JP" altLang="en-US" sz="2800"/>
              <a:t>賃金が上がる。お金を貯めても価値が下がるので、働くことの価値が高まる。モノの売り買いが活発化する。</a:t>
            </a:r>
          </a:p>
        </p:txBody>
      </p:sp>
      <p:sp>
        <p:nvSpPr>
          <p:cNvPr id="7" name="下矢印 6">
            <a:extLst>
              <a:ext uri="{FF2B5EF4-FFF2-40B4-BE49-F238E27FC236}">
                <a16:creationId xmlns:a16="http://schemas.microsoft.com/office/drawing/2014/main" id="{A1B79FF9-86CA-1A26-71ED-56729BDA7248}"/>
              </a:ext>
            </a:extLst>
          </p:cNvPr>
          <p:cNvSpPr/>
          <p:nvPr/>
        </p:nvSpPr>
        <p:spPr>
          <a:xfrm>
            <a:off x="5497284" y="1426402"/>
            <a:ext cx="1110343" cy="458726"/>
          </a:xfrm>
          <a:prstGeom prst="downArrow">
            <a:avLst/>
          </a:prstGeom>
          <a:solidFill>
            <a:srgbClr val="E67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下矢印 7">
            <a:extLst>
              <a:ext uri="{FF2B5EF4-FFF2-40B4-BE49-F238E27FC236}">
                <a16:creationId xmlns:a16="http://schemas.microsoft.com/office/drawing/2014/main" id="{622F3B0B-FE0A-6801-91CC-C7478C935ACA}"/>
              </a:ext>
            </a:extLst>
          </p:cNvPr>
          <p:cNvSpPr/>
          <p:nvPr/>
        </p:nvSpPr>
        <p:spPr>
          <a:xfrm>
            <a:off x="3004456" y="3217964"/>
            <a:ext cx="1110343" cy="458726"/>
          </a:xfrm>
          <a:prstGeom prst="downArrow">
            <a:avLst/>
          </a:prstGeom>
          <a:solidFill>
            <a:srgbClr val="E67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下矢印 8">
            <a:extLst>
              <a:ext uri="{FF2B5EF4-FFF2-40B4-BE49-F238E27FC236}">
                <a16:creationId xmlns:a16="http://schemas.microsoft.com/office/drawing/2014/main" id="{76E8F9C7-8D40-D524-CF8A-CE629CF67668}"/>
              </a:ext>
            </a:extLst>
          </p:cNvPr>
          <p:cNvSpPr/>
          <p:nvPr/>
        </p:nvSpPr>
        <p:spPr>
          <a:xfrm>
            <a:off x="7603670" y="3217964"/>
            <a:ext cx="1110343" cy="458726"/>
          </a:xfrm>
          <a:prstGeom prst="downArrow">
            <a:avLst/>
          </a:prstGeom>
          <a:solidFill>
            <a:srgbClr val="E67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十字形 9">
            <a:extLst>
              <a:ext uri="{FF2B5EF4-FFF2-40B4-BE49-F238E27FC236}">
                <a16:creationId xmlns:a16="http://schemas.microsoft.com/office/drawing/2014/main" id="{BE35F5EB-C9DD-3BB1-A2DC-4EC3D0909821}"/>
              </a:ext>
            </a:extLst>
          </p:cNvPr>
          <p:cNvSpPr/>
          <p:nvPr/>
        </p:nvSpPr>
        <p:spPr>
          <a:xfrm rot="2537634">
            <a:off x="2337927" y="3722083"/>
            <a:ext cx="2443397" cy="2443397"/>
          </a:xfrm>
          <a:prstGeom prst="plus">
            <a:avLst>
              <a:gd name="adj" fmla="val 45245"/>
            </a:avLst>
          </a:prstGeom>
          <a:solidFill>
            <a:srgbClr val="E67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088596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dissolv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dissolve">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dissolve">
                                      <p:cBhvr>
                                        <p:cTn id="39" dur="500"/>
                                        <p:tgtEl>
                                          <p:spTgt spid="9"/>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grpId="0" nodeType="clickEffect">
                                  <p:stCondLst>
                                    <p:cond delay="0"/>
                                  </p:stCondLst>
                                  <p:childTnLst>
                                    <p:set>
                                      <p:cBhvr>
                                        <p:cTn id="43" dur="1" fill="hold">
                                          <p:stCondLst>
                                            <p:cond delay="0"/>
                                          </p:stCondLst>
                                        </p:cTn>
                                        <p:tgtEl>
                                          <p:spTgt spid="5"/>
                                        </p:tgtEl>
                                        <p:attrNameLst>
                                          <p:attrName>style.visibility</p:attrName>
                                        </p:attrNameLst>
                                      </p:cBhvr>
                                      <p:to>
                                        <p:strVal val="visible"/>
                                      </p:to>
                                    </p:set>
                                    <p:animEffect transition="in" filter="dissolve">
                                      <p:cBhvr>
                                        <p:cTn id="4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animBg="1"/>
      <p:bldP spid="6" grpId="0" animBg="1"/>
      <p:bldP spid="7" grpId="0" animBg="1"/>
      <p:bldP spid="8" grpId="0" animBg="1"/>
      <p:bldP spid="9" grpId="0" animBg="1"/>
      <p:bldP spid="1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36D961B8-7862-E9CD-91D1-4C2FF5748CA7}"/>
              </a:ext>
            </a:extLst>
          </p:cNvPr>
          <p:cNvSpPr txBox="1"/>
          <p:nvPr/>
        </p:nvSpPr>
        <p:spPr>
          <a:xfrm>
            <a:off x="2618125" y="1600200"/>
            <a:ext cx="6955750" cy="830997"/>
          </a:xfrm>
          <a:prstGeom prst="rect">
            <a:avLst/>
          </a:prstGeom>
          <a:noFill/>
        </p:spPr>
        <p:txBody>
          <a:bodyPr wrap="none" rtlCol="0">
            <a:spAutoFit/>
          </a:bodyPr>
          <a:lstStyle/>
          <a:p>
            <a:r>
              <a:rPr kumimoji="1" lang="ja-JP" altLang="en-US" sz="4800"/>
              <a:t>大企業の内部留保の増加</a:t>
            </a:r>
          </a:p>
        </p:txBody>
      </p:sp>
      <p:sp>
        <p:nvSpPr>
          <p:cNvPr id="3" name="テキスト ボックス 2">
            <a:extLst>
              <a:ext uri="{FF2B5EF4-FFF2-40B4-BE49-F238E27FC236}">
                <a16:creationId xmlns:a16="http://schemas.microsoft.com/office/drawing/2014/main" id="{4A4C171E-6708-971C-EBBB-A7965B4E4FC2}"/>
              </a:ext>
            </a:extLst>
          </p:cNvPr>
          <p:cNvSpPr txBox="1"/>
          <p:nvPr/>
        </p:nvSpPr>
        <p:spPr>
          <a:xfrm>
            <a:off x="3810111" y="2906485"/>
            <a:ext cx="4669868" cy="830997"/>
          </a:xfrm>
          <a:prstGeom prst="rect">
            <a:avLst/>
          </a:prstGeom>
          <a:noFill/>
        </p:spPr>
        <p:txBody>
          <a:bodyPr wrap="none" rtlCol="0">
            <a:spAutoFit/>
          </a:bodyPr>
          <a:lstStyle/>
          <a:p>
            <a:r>
              <a:rPr kumimoji="1" lang="en-US" altLang="ja-JP" sz="4800" dirty="0"/>
              <a:t>①</a:t>
            </a:r>
            <a:r>
              <a:rPr kumimoji="1" lang="ja-JP" altLang="en-US" sz="4800"/>
              <a:t> 人件費の抑制</a:t>
            </a:r>
          </a:p>
        </p:txBody>
      </p:sp>
      <p:sp>
        <p:nvSpPr>
          <p:cNvPr id="4" name="テキスト ボックス 3">
            <a:extLst>
              <a:ext uri="{FF2B5EF4-FFF2-40B4-BE49-F238E27FC236}">
                <a16:creationId xmlns:a16="http://schemas.microsoft.com/office/drawing/2014/main" id="{3EC636F6-878B-19DD-04A3-54E701389640}"/>
              </a:ext>
            </a:extLst>
          </p:cNvPr>
          <p:cNvSpPr txBox="1"/>
          <p:nvPr/>
        </p:nvSpPr>
        <p:spPr>
          <a:xfrm>
            <a:off x="3810111" y="4212771"/>
            <a:ext cx="4054315" cy="830997"/>
          </a:xfrm>
          <a:prstGeom prst="rect">
            <a:avLst/>
          </a:prstGeom>
          <a:noFill/>
        </p:spPr>
        <p:txBody>
          <a:bodyPr wrap="none" rtlCol="0">
            <a:spAutoFit/>
          </a:bodyPr>
          <a:lstStyle/>
          <a:p>
            <a:r>
              <a:rPr kumimoji="1" lang="en-US" altLang="ja-JP" sz="4800" dirty="0"/>
              <a:t>② </a:t>
            </a:r>
            <a:r>
              <a:rPr kumimoji="1" lang="ja-JP" altLang="en-US" sz="4800"/>
              <a:t>法人税減税</a:t>
            </a:r>
          </a:p>
        </p:txBody>
      </p:sp>
    </p:spTree>
    <p:extLst>
      <p:ext uri="{BB962C8B-B14F-4D97-AF65-F5344CB8AC3E}">
        <p14:creationId xmlns:p14="http://schemas.microsoft.com/office/powerpoint/2010/main" val="2339935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43219401-592D-1798-AC95-894DC364C340}"/>
              </a:ext>
            </a:extLst>
          </p:cNvPr>
          <p:cNvPicPr>
            <a:picLocks noChangeAspect="1"/>
          </p:cNvPicPr>
          <p:nvPr/>
        </p:nvPicPr>
        <p:blipFill>
          <a:blip r:embed="rId3"/>
          <a:stretch>
            <a:fillRect/>
          </a:stretch>
        </p:blipFill>
        <p:spPr>
          <a:xfrm>
            <a:off x="2209800" y="504451"/>
            <a:ext cx="7772400" cy="5849098"/>
          </a:xfrm>
          <a:prstGeom prst="rect">
            <a:avLst/>
          </a:prstGeom>
        </p:spPr>
      </p:pic>
    </p:spTree>
    <p:extLst>
      <p:ext uri="{BB962C8B-B14F-4D97-AF65-F5344CB8AC3E}">
        <p14:creationId xmlns:p14="http://schemas.microsoft.com/office/powerpoint/2010/main" val="1960133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8D89620D-EF8A-629F-43D1-E81C39FBF130}"/>
              </a:ext>
            </a:extLst>
          </p:cNvPr>
          <p:cNvSpPr txBox="1"/>
          <p:nvPr/>
        </p:nvSpPr>
        <p:spPr>
          <a:xfrm>
            <a:off x="1197426" y="2888511"/>
            <a:ext cx="9486901" cy="1754326"/>
          </a:xfrm>
          <a:prstGeom prst="rect">
            <a:avLst/>
          </a:prstGeom>
          <a:noFill/>
        </p:spPr>
        <p:txBody>
          <a:bodyPr wrap="square" rtlCol="0">
            <a:spAutoFit/>
          </a:bodyPr>
          <a:lstStyle/>
          <a:p>
            <a:r>
              <a:rPr kumimoji="1" lang="ja-JP" altLang="en-US" sz="3600"/>
              <a:t>大手テクノロジー企業</a:t>
            </a:r>
            <a:endParaRPr kumimoji="1" lang="en-US" altLang="ja-JP" sz="3600" dirty="0"/>
          </a:p>
          <a:p>
            <a:r>
              <a:rPr lang="pt-PT" altLang="ja-JP" sz="3600" dirty="0"/>
              <a:t>Microsoft</a:t>
            </a:r>
            <a:r>
              <a:rPr lang="en-US" altLang="ja-JP" sz="3600" dirty="0"/>
              <a:t>,</a:t>
            </a:r>
            <a:r>
              <a:rPr lang="pt-PT" altLang="ja-JP" sz="3600" dirty="0"/>
              <a:t> </a:t>
            </a:r>
            <a:r>
              <a:rPr kumimoji="1" lang="pt-PT" altLang="ja-JP" sz="3600" dirty="0"/>
              <a:t>Apple, Google, Meta,</a:t>
            </a:r>
            <a:r>
              <a:rPr lang="pt-PT" altLang="ja-JP" sz="3600" dirty="0"/>
              <a:t> Amazon </a:t>
            </a:r>
            <a:endParaRPr lang="en-US" altLang="ja-JP" sz="3600" dirty="0"/>
          </a:p>
          <a:p>
            <a:r>
              <a:rPr kumimoji="1" lang="ja-JP" altLang="en-US" sz="3600"/>
              <a:t>内部留保額は</a:t>
            </a:r>
            <a:r>
              <a:rPr kumimoji="1" lang="en-US" altLang="ja-JP" sz="3600" dirty="0"/>
              <a:t>5700</a:t>
            </a:r>
            <a:r>
              <a:rPr kumimoji="1" lang="ja-JP" altLang="en-US" sz="3600"/>
              <a:t>億ドル</a:t>
            </a:r>
          </a:p>
        </p:txBody>
      </p:sp>
      <p:sp>
        <p:nvSpPr>
          <p:cNvPr id="5" name="テキスト ボックス 4">
            <a:extLst>
              <a:ext uri="{FF2B5EF4-FFF2-40B4-BE49-F238E27FC236}">
                <a16:creationId xmlns:a16="http://schemas.microsoft.com/office/drawing/2014/main" id="{A341957E-D579-A96A-AD34-92981DC505F0}"/>
              </a:ext>
            </a:extLst>
          </p:cNvPr>
          <p:cNvSpPr txBox="1"/>
          <p:nvPr/>
        </p:nvSpPr>
        <p:spPr>
          <a:xfrm>
            <a:off x="1197426" y="5113544"/>
            <a:ext cx="10020302" cy="1200329"/>
          </a:xfrm>
          <a:prstGeom prst="rect">
            <a:avLst/>
          </a:prstGeom>
          <a:noFill/>
        </p:spPr>
        <p:txBody>
          <a:bodyPr wrap="square">
            <a:spAutoFit/>
          </a:bodyPr>
          <a:lstStyle/>
          <a:p>
            <a:r>
              <a:rPr lang="ja-JP" altLang="en-US" sz="3600"/>
              <a:t>低所得者層と高所得者層の格差が年々広がり、二極化が深刻</a:t>
            </a:r>
          </a:p>
        </p:txBody>
      </p:sp>
      <p:sp>
        <p:nvSpPr>
          <p:cNvPr id="7" name="テキスト ボックス 6">
            <a:extLst>
              <a:ext uri="{FF2B5EF4-FFF2-40B4-BE49-F238E27FC236}">
                <a16:creationId xmlns:a16="http://schemas.microsoft.com/office/drawing/2014/main" id="{1264A0E3-0964-62AC-D83D-AC5728BC8F1B}"/>
              </a:ext>
            </a:extLst>
          </p:cNvPr>
          <p:cNvSpPr txBox="1"/>
          <p:nvPr/>
        </p:nvSpPr>
        <p:spPr>
          <a:xfrm>
            <a:off x="1197426" y="1771472"/>
            <a:ext cx="10287003" cy="646331"/>
          </a:xfrm>
          <a:prstGeom prst="rect">
            <a:avLst/>
          </a:prstGeom>
          <a:noFill/>
        </p:spPr>
        <p:txBody>
          <a:bodyPr wrap="square">
            <a:spAutoFit/>
          </a:bodyPr>
          <a:lstStyle/>
          <a:p>
            <a:r>
              <a:rPr lang="ja-JP" altLang="en-US" sz="3600"/>
              <a:t>2018年第一次トランプ政権　法人税</a:t>
            </a:r>
            <a:r>
              <a:rPr lang="en-US" altLang="ja-JP" sz="3600" dirty="0"/>
              <a:t> 35%</a:t>
            </a:r>
            <a:r>
              <a:rPr lang="ja-JP" altLang="en-US" sz="3600"/>
              <a:t>→</a:t>
            </a:r>
            <a:r>
              <a:rPr lang="en-US" altLang="ja-JP" sz="3600" dirty="0"/>
              <a:t>21%</a:t>
            </a:r>
            <a:endParaRPr lang="ja-JP" altLang="en-US" sz="3600"/>
          </a:p>
        </p:txBody>
      </p:sp>
      <p:sp>
        <p:nvSpPr>
          <p:cNvPr id="8" name="テキスト ボックス 7">
            <a:extLst>
              <a:ext uri="{FF2B5EF4-FFF2-40B4-BE49-F238E27FC236}">
                <a16:creationId xmlns:a16="http://schemas.microsoft.com/office/drawing/2014/main" id="{0D876254-EC5F-4BC0-2788-70690717F926}"/>
              </a:ext>
            </a:extLst>
          </p:cNvPr>
          <p:cNvSpPr txBox="1"/>
          <p:nvPr/>
        </p:nvSpPr>
        <p:spPr>
          <a:xfrm>
            <a:off x="1213755" y="654433"/>
            <a:ext cx="10287003" cy="707886"/>
          </a:xfrm>
          <a:prstGeom prst="rect">
            <a:avLst/>
          </a:prstGeom>
          <a:noFill/>
        </p:spPr>
        <p:txBody>
          <a:bodyPr wrap="square">
            <a:spAutoFit/>
          </a:bodyPr>
          <a:lstStyle/>
          <a:p>
            <a:r>
              <a:rPr lang="ja-JP" altLang="en-US" sz="4000" b="1"/>
              <a:t>アメリカの状況</a:t>
            </a:r>
          </a:p>
        </p:txBody>
      </p:sp>
    </p:spTree>
    <p:extLst>
      <p:ext uri="{BB962C8B-B14F-4D97-AF65-F5344CB8AC3E}">
        <p14:creationId xmlns:p14="http://schemas.microsoft.com/office/powerpoint/2010/main" val="1626029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B2BBB0D5-A664-CD99-D0EC-EA9C1D2B1081}"/>
              </a:ext>
            </a:extLst>
          </p:cNvPr>
          <p:cNvSpPr txBox="1"/>
          <p:nvPr/>
        </p:nvSpPr>
        <p:spPr>
          <a:xfrm>
            <a:off x="1507671" y="1284906"/>
            <a:ext cx="9176657" cy="1107996"/>
          </a:xfrm>
          <a:prstGeom prst="rect">
            <a:avLst/>
          </a:prstGeom>
          <a:noFill/>
        </p:spPr>
        <p:txBody>
          <a:bodyPr wrap="square">
            <a:spAutoFit/>
          </a:bodyPr>
          <a:lstStyle/>
          <a:p>
            <a:r>
              <a:rPr lang="ja-JP" altLang="en-US" sz="6600"/>
              <a:t>「企業は社会の公器」</a:t>
            </a:r>
          </a:p>
        </p:txBody>
      </p:sp>
      <p:sp>
        <p:nvSpPr>
          <p:cNvPr id="5" name="テキスト ボックス 4">
            <a:extLst>
              <a:ext uri="{FF2B5EF4-FFF2-40B4-BE49-F238E27FC236}">
                <a16:creationId xmlns:a16="http://schemas.microsoft.com/office/drawing/2014/main" id="{82754C61-FFF7-B579-CA80-B43797C72C61}"/>
              </a:ext>
            </a:extLst>
          </p:cNvPr>
          <p:cNvSpPr txBox="1"/>
          <p:nvPr/>
        </p:nvSpPr>
        <p:spPr>
          <a:xfrm>
            <a:off x="7523389" y="2392902"/>
            <a:ext cx="2583996" cy="584775"/>
          </a:xfrm>
          <a:prstGeom prst="rect">
            <a:avLst/>
          </a:prstGeom>
          <a:noFill/>
        </p:spPr>
        <p:txBody>
          <a:bodyPr wrap="square">
            <a:spAutoFit/>
          </a:bodyPr>
          <a:lstStyle/>
          <a:p>
            <a:r>
              <a:rPr lang="ja-JP" altLang="en-US" sz="3200"/>
              <a:t>松下幸之助</a:t>
            </a:r>
          </a:p>
        </p:txBody>
      </p:sp>
      <p:sp>
        <p:nvSpPr>
          <p:cNvPr id="7" name="テキスト ボックス 6">
            <a:extLst>
              <a:ext uri="{FF2B5EF4-FFF2-40B4-BE49-F238E27FC236}">
                <a16:creationId xmlns:a16="http://schemas.microsoft.com/office/drawing/2014/main" id="{48A1AED5-1AC9-31D7-4F8B-B4782D7BF43B}"/>
              </a:ext>
            </a:extLst>
          </p:cNvPr>
          <p:cNvSpPr txBox="1"/>
          <p:nvPr/>
        </p:nvSpPr>
        <p:spPr>
          <a:xfrm>
            <a:off x="2090057" y="4003434"/>
            <a:ext cx="7870372" cy="1569660"/>
          </a:xfrm>
          <a:prstGeom prst="rect">
            <a:avLst/>
          </a:prstGeom>
          <a:noFill/>
        </p:spPr>
        <p:txBody>
          <a:bodyPr wrap="square">
            <a:spAutoFit/>
          </a:bodyPr>
          <a:lstStyle/>
          <a:p>
            <a:r>
              <a:rPr lang="ja-JP" altLang="en-US" sz="3200"/>
              <a:t>企業は、社会が求める仕事を担い、次の時代に相応しい社会そのものをつくっていく役割を果たす義務がある</a:t>
            </a:r>
          </a:p>
        </p:txBody>
      </p:sp>
    </p:spTree>
    <p:extLst>
      <p:ext uri="{BB962C8B-B14F-4D97-AF65-F5344CB8AC3E}">
        <p14:creationId xmlns:p14="http://schemas.microsoft.com/office/powerpoint/2010/main" val="2864547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D7E044-7E7C-0D2B-AAB3-6B1E804A8EE0}"/>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1A948D4D-0E9A-6F5B-6795-3C5C9FD5855B}"/>
              </a:ext>
            </a:extLst>
          </p:cNvPr>
          <p:cNvSpPr txBox="1"/>
          <p:nvPr/>
        </p:nvSpPr>
        <p:spPr>
          <a:xfrm>
            <a:off x="3669666" y="2082628"/>
            <a:ext cx="4493538" cy="830997"/>
          </a:xfrm>
          <a:prstGeom prst="rect">
            <a:avLst/>
          </a:prstGeom>
          <a:noFill/>
        </p:spPr>
        <p:txBody>
          <a:bodyPr wrap="none" rtlCol="0">
            <a:spAutoFit/>
          </a:bodyPr>
          <a:lstStyle/>
          <a:p>
            <a:r>
              <a:rPr kumimoji="1" lang="ja-JP" altLang="en-US" sz="4800" b="1">
                <a:solidFill>
                  <a:srgbClr val="E67200"/>
                </a:solidFill>
              </a:rPr>
              <a:t>今回の学習目標</a:t>
            </a:r>
          </a:p>
        </p:txBody>
      </p:sp>
      <p:sp>
        <p:nvSpPr>
          <p:cNvPr id="5" name="テキスト ボックス 4">
            <a:extLst>
              <a:ext uri="{FF2B5EF4-FFF2-40B4-BE49-F238E27FC236}">
                <a16:creationId xmlns:a16="http://schemas.microsoft.com/office/drawing/2014/main" id="{C5670BA4-DF75-849F-2537-3B24D013B343}"/>
              </a:ext>
            </a:extLst>
          </p:cNvPr>
          <p:cNvSpPr txBox="1"/>
          <p:nvPr/>
        </p:nvSpPr>
        <p:spPr>
          <a:xfrm>
            <a:off x="2272282" y="3348952"/>
            <a:ext cx="7839907" cy="769441"/>
          </a:xfrm>
          <a:prstGeom prst="rect">
            <a:avLst/>
          </a:prstGeom>
          <a:noFill/>
        </p:spPr>
        <p:txBody>
          <a:bodyPr wrap="square" rtlCol="0">
            <a:spAutoFit/>
          </a:bodyPr>
          <a:lstStyle/>
          <a:p>
            <a:r>
              <a:rPr kumimoji="1" lang="ja-JP" altLang="en-US" sz="4400"/>
              <a:t>お金の動きを数列の目で見る</a:t>
            </a:r>
          </a:p>
        </p:txBody>
      </p:sp>
    </p:spTree>
    <p:extLst>
      <p:ext uri="{BB962C8B-B14F-4D97-AF65-F5344CB8AC3E}">
        <p14:creationId xmlns:p14="http://schemas.microsoft.com/office/powerpoint/2010/main" val="35230946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2317</TotalTime>
  <Words>1309</Words>
  <Application>Microsoft Macintosh PowerPoint</Application>
  <PresentationFormat>ワイド画面</PresentationFormat>
  <Paragraphs>94</Paragraphs>
  <Slides>29</Slides>
  <Notes>15</Notes>
  <HiddenSlides>0</HiddenSlides>
  <MMClips>4</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29</vt:i4>
      </vt:variant>
    </vt:vector>
  </HeadingPairs>
  <TitlesOfParts>
    <vt:vector size="33" baseType="lpstr">
      <vt:lpstr>游ゴシック</vt:lpstr>
      <vt:lpstr>游ゴシック Light</vt:lpstr>
      <vt:lpstr>Arial</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西川 隆史(takasi-n)</dc:creator>
  <cp:lastModifiedBy>西川 隆史(takasi-n)</cp:lastModifiedBy>
  <cp:revision>46</cp:revision>
  <dcterms:created xsi:type="dcterms:W3CDTF">2024-12-21T06:28:55Z</dcterms:created>
  <dcterms:modified xsi:type="dcterms:W3CDTF">2025-04-13T05:39:01Z</dcterms:modified>
</cp:coreProperties>
</file>