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8" r:id="rId2"/>
    <p:sldId id="271" r:id="rId3"/>
    <p:sldId id="313" r:id="rId4"/>
    <p:sldId id="325" r:id="rId5"/>
    <p:sldId id="326" r:id="rId6"/>
    <p:sldId id="312" r:id="rId7"/>
    <p:sldId id="311" r:id="rId8"/>
    <p:sldId id="331" r:id="rId9"/>
    <p:sldId id="330" r:id="rId10"/>
    <p:sldId id="329" r:id="rId11"/>
    <p:sldId id="310" r:id="rId12"/>
    <p:sldId id="315" r:id="rId13"/>
    <p:sldId id="328" r:id="rId14"/>
    <p:sldId id="327" r:id="rId15"/>
    <p:sldId id="323" r:id="rId16"/>
    <p:sldId id="316" r:id="rId17"/>
    <p:sldId id="314" r:id="rId18"/>
    <p:sldId id="320" r:id="rId19"/>
    <p:sldId id="319" r:id="rId20"/>
    <p:sldId id="333" r:id="rId21"/>
    <p:sldId id="332" r:id="rId2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200"/>
    <a:srgbClr val="D8117E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275"/>
    <p:restoredTop sz="91206"/>
  </p:normalViewPr>
  <p:slideViewPr>
    <p:cSldViewPr snapToGrid="0">
      <p:cViewPr varScale="1">
        <p:scale>
          <a:sx n="51" d="100"/>
          <a:sy n="51" d="100"/>
        </p:scale>
        <p:origin x="232" y="1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58177-CB41-E495-EC9C-BF177F3AC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BD4EB38-983C-0203-087B-8162A21453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2BE2FB2-1DB5-2152-370B-5C1E6941B4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4D001EB-B97E-DC3F-5D4A-82C0F14B5B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1903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1.pn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0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61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91582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数列「等差数列の和</a:t>
            </a:r>
            <a:r>
              <a:rPr lang="en-US" altLang="ja-JP" sz="6000" b="1" dirty="0">
                <a:solidFill>
                  <a:schemeClr val="bg1"/>
                </a:solidFill>
              </a:rPr>
              <a:t> (1)</a:t>
            </a:r>
            <a:r>
              <a:rPr lang="ja-JP" altLang="en-US" sz="6000" b="1">
                <a:solidFill>
                  <a:schemeClr val="bg1"/>
                </a:solidFill>
              </a:rPr>
              <a:t>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3A785C6-BD06-C956-1EE4-4FEA380A4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895" y="2664667"/>
            <a:ext cx="10123155" cy="253732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F8FBCBE-184F-523C-FDA5-E1107BF34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711" y="5511897"/>
            <a:ext cx="6423392" cy="79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2272282" y="2825141"/>
            <a:ext cx="78399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等差数列の和を求められる。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AFB54C-129A-CAD0-2C89-02ED29DC9BA5}"/>
              </a:ext>
            </a:extLst>
          </p:cNvPr>
          <p:cNvSpPr txBox="1"/>
          <p:nvPr/>
        </p:nvSpPr>
        <p:spPr>
          <a:xfrm>
            <a:off x="2391710" y="4049077"/>
            <a:ext cx="7053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lang="ja-JP" altLang="en-US" sz="3600"/>
              <a:t>和の公式がなぜ成り立つのか</a:t>
            </a:r>
            <a:endParaRPr kumimoji="1" lang="ja-JP" altLang="en-US" sz="3600"/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6F742BB-F5DD-A068-4D89-32C8A65D3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68" y="440224"/>
            <a:ext cx="7772400" cy="5606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A43DA92-548E-33D4-2896-C9E33C2C3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755" y="1388004"/>
            <a:ext cx="7772400" cy="204099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F6C06662-CC9D-51C7-34D9-B6F8D2C1AE03}"/>
                  </a:ext>
                </a:extLst>
              </p:cNvPr>
              <p:cNvSpPr txBox="1"/>
              <p:nvPr/>
            </p:nvSpPr>
            <p:spPr>
              <a:xfrm>
                <a:off x="2176463" y="2102867"/>
                <a:ext cx="390764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F6C06662-CC9D-51C7-34D9-B6F8D2C1AE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6463" y="2102867"/>
                <a:ext cx="390764" cy="553998"/>
              </a:xfrm>
              <a:prstGeom prst="rect">
                <a:avLst/>
              </a:prstGeom>
              <a:blipFill>
                <a:blip r:embed="rId4"/>
                <a:stretch>
                  <a:fillRect l="-31250" r="-31250" b="-44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BF7D68A-92C2-A012-AA40-66D8D3519715}"/>
              </a:ext>
            </a:extLst>
          </p:cNvPr>
          <p:cNvSpPr/>
          <p:nvPr/>
        </p:nvSpPr>
        <p:spPr>
          <a:xfrm>
            <a:off x="2893671" y="2106592"/>
            <a:ext cx="6655443" cy="555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D5728B5-747E-0272-9369-896CB2A2033C}"/>
              </a:ext>
            </a:extLst>
          </p:cNvPr>
          <p:cNvSpPr/>
          <p:nvPr/>
        </p:nvSpPr>
        <p:spPr>
          <a:xfrm>
            <a:off x="2371845" y="2835796"/>
            <a:ext cx="7448310" cy="6250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497AB2FD-31CB-E112-3945-5FF9BB08B7C0}"/>
              </a:ext>
            </a:extLst>
          </p:cNvPr>
          <p:cNvGrpSpPr/>
          <p:nvPr/>
        </p:nvGrpSpPr>
        <p:grpSpPr>
          <a:xfrm>
            <a:off x="2002420" y="2046002"/>
            <a:ext cx="7817735" cy="810228"/>
            <a:chOff x="2002420" y="2118167"/>
            <a:chExt cx="7817735" cy="810228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4BD056D2-3A3F-C9A9-C6E6-44E6FC0F5BFC}"/>
                </a:ext>
              </a:extLst>
            </p:cNvPr>
            <p:cNvSpPr/>
            <p:nvPr/>
          </p:nvSpPr>
          <p:spPr>
            <a:xfrm>
              <a:off x="2047755" y="2662177"/>
              <a:ext cx="7772400" cy="2662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9975BC3C-66B8-7A05-8091-A06CD1EB0DD7}"/>
                </a:ext>
              </a:extLst>
            </p:cNvPr>
            <p:cNvSpPr/>
            <p:nvPr/>
          </p:nvSpPr>
          <p:spPr>
            <a:xfrm>
              <a:off x="2002420" y="2118167"/>
              <a:ext cx="891251" cy="5555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F514F3AD-80D5-B5CA-611F-BBB98FCE0E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200" y="3436388"/>
            <a:ext cx="36576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4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5B5ABB0-53E6-0C4F-25DC-5004A6B4D5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04" b="37921"/>
          <a:stretch/>
        </p:blipFill>
        <p:spPr>
          <a:xfrm>
            <a:off x="925975" y="1742612"/>
            <a:ext cx="11072390" cy="104688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1BBC77CC-DD72-5271-603B-F494ABE159A0}"/>
                  </a:ext>
                </a:extLst>
              </p:cNvPr>
              <p:cNvSpPr txBox="1"/>
              <p:nvPr/>
            </p:nvSpPr>
            <p:spPr>
              <a:xfrm>
                <a:off x="2181409" y="214881"/>
                <a:ext cx="805541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600" b="1"/>
                  <a:t>初項</a:t>
                </a:r>
                <a:r>
                  <a:rPr kumimoji="1" lang="en-US" altLang="ja-JP" sz="3600" b="1" dirty="0"/>
                  <a:t> </a:t>
                </a:r>
                <a14:m>
                  <m:oMath xmlns:m="http://schemas.openxmlformats.org/officeDocument/2006/math">
                    <m:r>
                      <a:rPr kumimoji="1" lang="en-US" altLang="ja-JP" sz="3600" b="1" i="1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kumimoji="1" lang="en-US" altLang="ja-JP" sz="3600" b="1" dirty="0"/>
                  <a:t>, </a:t>
                </a:r>
                <a:r>
                  <a:rPr lang="ja-JP" altLang="en-US" sz="3600" b="1"/>
                  <a:t>末項</a:t>
                </a:r>
                <a:r>
                  <a:rPr lang="en-US" altLang="ja-JP" sz="3600" b="1" dirty="0"/>
                  <a:t> </a:t>
                </a:r>
                <a14:m>
                  <m:oMath xmlns:m="http://schemas.openxmlformats.org/officeDocument/2006/math">
                    <m:r>
                      <a:rPr lang="en-US" altLang="ja-JP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kumimoji="1" lang="en-US" altLang="ja-JP" sz="3600" b="1" dirty="0"/>
                  <a:t>, </a:t>
                </a:r>
                <a:r>
                  <a:rPr kumimoji="1" lang="ja-JP" altLang="en-US" sz="3600" b="1"/>
                  <a:t>項数</a:t>
                </a:r>
                <a:r>
                  <a:rPr kumimoji="1" lang="en-US" altLang="ja-JP" sz="3600" b="1" dirty="0"/>
                  <a:t> </a:t>
                </a:r>
                <a14:m>
                  <m:oMath xmlns:m="http://schemas.openxmlformats.org/officeDocument/2006/math">
                    <m:r>
                      <a:rPr kumimoji="1" lang="en-US" altLang="ja-JP" sz="3600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kumimoji="1" lang="en-US" altLang="ja-JP" sz="3600" b="1" dirty="0"/>
                  <a:t> </a:t>
                </a:r>
                <a:r>
                  <a:rPr kumimoji="1" lang="ja-JP" altLang="en-US" sz="3600" b="1"/>
                  <a:t>の等差数列の和</a:t>
                </a:r>
              </a:p>
            </p:txBody>
          </p:sp>
        </mc:Choice>
        <mc:Fallback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1BBC77CC-DD72-5271-603B-F494ABE15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1409" y="214881"/>
                <a:ext cx="8055410" cy="646331"/>
              </a:xfrm>
              <a:prstGeom prst="rect">
                <a:avLst/>
              </a:prstGeom>
              <a:blipFill>
                <a:blip r:embed="rId3"/>
                <a:stretch>
                  <a:fillRect l="-2205" t="-13462" r="-1417" b="-346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図 3">
            <a:extLst>
              <a:ext uri="{FF2B5EF4-FFF2-40B4-BE49-F238E27FC236}">
                <a16:creationId xmlns:a16="http://schemas.microsoft.com/office/drawing/2014/main" id="{C07CAD2B-DBC4-C491-4664-CEC9C54D8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307" y="842771"/>
            <a:ext cx="1400004" cy="91828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0287F19-5A84-70CC-195D-090B96F75B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1912" y="831196"/>
            <a:ext cx="1400004" cy="91828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197D525-11AC-5AC8-73FB-BBC6497AE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0241" y="819621"/>
            <a:ext cx="1400004" cy="91828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BCD34F6-9427-C45E-C761-648CBC6D0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0616" y="808047"/>
            <a:ext cx="1400004" cy="91828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C1D0BB1-02DC-6A32-3959-56BBFC27E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1543" y="819622"/>
            <a:ext cx="1400004" cy="918282"/>
          </a:xfrm>
          <a:prstGeom prst="rect">
            <a:avLst/>
          </a:prstGeom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5B672C13-0E04-505E-2DC1-EDCF1CBDCCD1}"/>
              </a:ext>
            </a:extLst>
          </p:cNvPr>
          <p:cNvSpPr/>
          <p:nvPr/>
        </p:nvSpPr>
        <p:spPr>
          <a:xfrm>
            <a:off x="945799" y="2266056"/>
            <a:ext cx="10605735" cy="6250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62CCDE77-26E6-5FB1-A6F8-37FEC56145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8308" y="2766350"/>
            <a:ext cx="1400004" cy="856833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8D2D79EF-581A-118E-05F1-DD37A2E2AD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1914" y="2766350"/>
            <a:ext cx="1400004" cy="856833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5523F080-83C3-4C66-8310-AEFA9C3A54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7022" y="2766350"/>
            <a:ext cx="1400004" cy="856833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5D824943-E348-FAB2-1A67-2AF39235F6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5822" y="2766350"/>
            <a:ext cx="1400004" cy="856833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58525816-2201-E4C5-BA36-96EDE06CC3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6197" y="2766350"/>
            <a:ext cx="1400004" cy="85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27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5B5ABB0-53E6-0C4F-25DC-5004A6B4D5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04" b="37921"/>
          <a:stretch/>
        </p:blipFill>
        <p:spPr>
          <a:xfrm>
            <a:off x="925975" y="1742612"/>
            <a:ext cx="11072390" cy="104688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1BBC77CC-DD72-5271-603B-F494ABE159A0}"/>
                  </a:ext>
                </a:extLst>
              </p:cNvPr>
              <p:cNvSpPr txBox="1"/>
              <p:nvPr/>
            </p:nvSpPr>
            <p:spPr>
              <a:xfrm>
                <a:off x="2181409" y="214881"/>
                <a:ext cx="805541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600" b="1"/>
                  <a:t>初項</a:t>
                </a:r>
                <a:r>
                  <a:rPr kumimoji="1" lang="en-US" altLang="ja-JP" sz="3600" b="1" dirty="0"/>
                  <a:t> </a:t>
                </a:r>
                <a14:m>
                  <m:oMath xmlns:m="http://schemas.openxmlformats.org/officeDocument/2006/math">
                    <m:r>
                      <a:rPr kumimoji="1" lang="en-US" altLang="ja-JP" sz="3600" b="1" i="1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kumimoji="1" lang="en-US" altLang="ja-JP" sz="3600" b="1" dirty="0"/>
                  <a:t>, </a:t>
                </a:r>
                <a:r>
                  <a:rPr lang="ja-JP" altLang="en-US" sz="3600" b="1"/>
                  <a:t>末項</a:t>
                </a:r>
                <a:r>
                  <a:rPr lang="en-US" altLang="ja-JP" sz="3600" b="1" dirty="0"/>
                  <a:t> </a:t>
                </a:r>
                <a14:m>
                  <m:oMath xmlns:m="http://schemas.openxmlformats.org/officeDocument/2006/math">
                    <m:r>
                      <a:rPr lang="en-US" altLang="ja-JP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kumimoji="1" lang="en-US" altLang="ja-JP" sz="3600" b="1" dirty="0"/>
                  <a:t>, </a:t>
                </a:r>
                <a:r>
                  <a:rPr kumimoji="1" lang="ja-JP" altLang="en-US" sz="3600" b="1"/>
                  <a:t>項数</a:t>
                </a:r>
                <a:r>
                  <a:rPr kumimoji="1" lang="en-US" altLang="ja-JP" sz="3600" b="1" dirty="0"/>
                  <a:t> </a:t>
                </a:r>
                <a14:m>
                  <m:oMath xmlns:m="http://schemas.openxmlformats.org/officeDocument/2006/math">
                    <m:r>
                      <a:rPr kumimoji="1" lang="en-US" altLang="ja-JP" sz="3600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kumimoji="1" lang="en-US" altLang="ja-JP" sz="3600" b="1" dirty="0"/>
                  <a:t> </a:t>
                </a:r>
                <a:r>
                  <a:rPr kumimoji="1" lang="ja-JP" altLang="en-US" sz="3600" b="1"/>
                  <a:t>の等差数列の和</a:t>
                </a:r>
              </a:p>
            </p:txBody>
          </p:sp>
        </mc:Choice>
        <mc:Fallback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1BBC77CC-DD72-5271-603B-F494ABE15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1409" y="214881"/>
                <a:ext cx="8055410" cy="646331"/>
              </a:xfrm>
              <a:prstGeom prst="rect">
                <a:avLst/>
              </a:prstGeom>
              <a:blipFill>
                <a:blip r:embed="rId3"/>
                <a:stretch>
                  <a:fillRect l="-2205" t="-13462" r="-1417" b="-346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図 3">
            <a:extLst>
              <a:ext uri="{FF2B5EF4-FFF2-40B4-BE49-F238E27FC236}">
                <a16:creationId xmlns:a16="http://schemas.microsoft.com/office/drawing/2014/main" id="{C07CAD2B-DBC4-C491-4664-CEC9C54D8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307" y="842771"/>
            <a:ext cx="1400004" cy="91828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0287F19-5A84-70CC-195D-090B96F75B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1912" y="831196"/>
            <a:ext cx="1400004" cy="91828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197D525-11AC-5AC8-73FB-BBC6497AE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0241" y="819621"/>
            <a:ext cx="1400004" cy="91828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BCD34F6-9427-C45E-C761-648CBC6D0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0616" y="808047"/>
            <a:ext cx="1400004" cy="91828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C1D0BB1-02DC-6A32-3959-56BBFC27E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1543" y="819622"/>
            <a:ext cx="1400004" cy="91828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5ADE420-D4CB-C533-A986-65DA5B45CE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8307" y="2871984"/>
            <a:ext cx="1400004" cy="79891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F3E5DAF-ACE2-1FD8-951D-950A736E62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7493" y="2888313"/>
            <a:ext cx="1400004" cy="79891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F3B4694-ACB4-3A96-6155-95C64DCAD0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1993" y="2871985"/>
            <a:ext cx="1400004" cy="79891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DF1A8E7D-6127-C3A2-F668-5494959157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8136" y="2871985"/>
            <a:ext cx="1400004" cy="798915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2EC20C7D-DAB2-80B3-2065-BEC75791FF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4279" y="2871985"/>
            <a:ext cx="1400004" cy="79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5B5ABB0-53E6-0C4F-25DC-5004A6B4D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35" y="1742611"/>
            <a:ext cx="11804730" cy="168638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37C9183-8C8A-3ABA-E24B-41E955DE5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500" y="3948449"/>
            <a:ext cx="4953000" cy="7239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62ED9F4-19B8-D10C-1F27-3EDA7A0B9E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372" y="5010218"/>
            <a:ext cx="4051300" cy="14097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1BBC77CC-DD72-5271-603B-F494ABE159A0}"/>
                  </a:ext>
                </a:extLst>
              </p:cNvPr>
              <p:cNvSpPr txBox="1"/>
              <p:nvPr/>
            </p:nvSpPr>
            <p:spPr>
              <a:xfrm>
                <a:off x="2181409" y="214881"/>
                <a:ext cx="805541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600" b="1"/>
                  <a:t>初項</a:t>
                </a:r>
                <a:r>
                  <a:rPr kumimoji="1" lang="en-US" altLang="ja-JP" sz="3600" b="1" dirty="0"/>
                  <a:t> </a:t>
                </a:r>
                <a14:m>
                  <m:oMath xmlns:m="http://schemas.openxmlformats.org/officeDocument/2006/math">
                    <m:r>
                      <a:rPr kumimoji="1" lang="en-US" altLang="ja-JP" sz="3600" b="1" i="1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kumimoji="1" lang="en-US" altLang="ja-JP" sz="3600" b="1" dirty="0"/>
                  <a:t>, </a:t>
                </a:r>
                <a:r>
                  <a:rPr lang="ja-JP" altLang="en-US" sz="3600" b="1"/>
                  <a:t>末項</a:t>
                </a:r>
                <a:r>
                  <a:rPr lang="en-US" altLang="ja-JP" sz="3600" b="1" dirty="0"/>
                  <a:t> </a:t>
                </a:r>
                <a14:m>
                  <m:oMath xmlns:m="http://schemas.openxmlformats.org/officeDocument/2006/math">
                    <m:r>
                      <a:rPr lang="en-US" altLang="ja-JP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kumimoji="1" lang="en-US" altLang="ja-JP" sz="3600" b="1" dirty="0"/>
                  <a:t>, </a:t>
                </a:r>
                <a:r>
                  <a:rPr kumimoji="1" lang="ja-JP" altLang="en-US" sz="3600" b="1"/>
                  <a:t>項数</a:t>
                </a:r>
                <a:r>
                  <a:rPr kumimoji="1" lang="en-US" altLang="ja-JP" sz="3600" b="1" dirty="0"/>
                  <a:t> </a:t>
                </a:r>
                <a14:m>
                  <m:oMath xmlns:m="http://schemas.openxmlformats.org/officeDocument/2006/math">
                    <m:r>
                      <a:rPr kumimoji="1" lang="en-US" altLang="ja-JP" sz="3600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kumimoji="1" lang="en-US" altLang="ja-JP" sz="3600" b="1" dirty="0"/>
                  <a:t> </a:t>
                </a:r>
                <a:r>
                  <a:rPr kumimoji="1" lang="ja-JP" altLang="en-US" sz="3600" b="1"/>
                  <a:t>の等差数列の和</a:t>
                </a:r>
              </a:p>
            </p:txBody>
          </p:sp>
        </mc:Choice>
        <mc:Fallback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1BBC77CC-DD72-5271-603B-F494ABE15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1409" y="214881"/>
                <a:ext cx="8055410" cy="646331"/>
              </a:xfrm>
              <a:prstGeom prst="rect">
                <a:avLst/>
              </a:prstGeom>
              <a:blipFill>
                <a:blip r:embed="rId5"/>
                <a:stretch>
                  <a:fillRect l="-2205" t="-13462" r="-1417" b="-346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F8BA0D2-7857-9C5C-0B3E-F534083932DF}"/>
              </a:ext>
            </a:extLst>
          </p:cNvPr>
          <p:cNvSpPr/>
          <p:nvPr/>
        </p:nvSpPr>
        <p:spPr>
          <a:xfrm>
            <a:off x="874154" y="2909551"/>
            <a:ext cx="11124211" cy="6250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225E8BD8-88E3-640B-CEC3-FCF18858210B}"/>
                  </a:ext>
                </a:extLst>
              </p:cNvPr>
              <p:cNvSpPr txBox="1"/>
              <p:nvPr/>
            </p:nvSpPr>
            <p:spPr>
              <a:xfrm>
                <a:off x="391886" y="2370361"/>
                <a:ext cx="370294" cy="4308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kumimoji="1" lang="ja-JP" altLang="en-US" sz="2800"/>
              </a:p>
            </p:txBody>
          </p:sp>
        </mc:Choice>
        <mc:Fallback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225E8BD8-88E3-640B-CEC3-FCF1885821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886" y="2370361"/>
                <a:ext cx="370294" cy="430887"/>
              </a:xfrm>
              <a:prstGeom prst="rect">
                <a:avLst/>
              </a:prstGeom>
              <a:blipFill>
                <a:blip r:embed="rId6"/>
                <a:stretch>
                  <a:fillRect l="-16129" r="-16129" b="-57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843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EE32940-A581-F448-62A3-787E3C3EB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426" y="699582"/>
            <a:ext cx="11475147" cy="338256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AE9358A-2108-92C1-D2E1-306F2AD94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8470" y="4581159"/>
            <a:ext cx="4942115" cy="71280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2BC7290-B9B8-16CC-905F-A274BC834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43" y="4674857"/>
            <a:ext cx="1493271" cy="52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60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3C2B6FE-7F0E-989B-D6D8-20C73B550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214" y="569871"/>
            <a:ext cx="9086136" cy="100557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69624BC-9A1F-5BCD-317F-35022AA18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832" y="1856241"/>
            <a:ext cx="7158904" cy="66785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D2A54B8-1CAF-12DD-9469-06E501E63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1832" y="2804883"/>
            <a:ext cx="6783971" cy="66785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C894A66-E276-BA7A-F56E-8FE6AA8D18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1832" y="3753524"/>
            <a:ext cx="6514487" cy="63270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767D574-23F0-775D-9DFC-44839157E7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1601" y="4814250"/>
            <a:ext cx="3706857" cy="134240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3487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3C2B6FE-7F0E-989B-D6D8-20C73B550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845" y="266776"/>
            <a:ext cx="6658453" cy="73690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69624BC-9A1F-5BCD-317F-35022AA18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3520" y="1263191"/>
            <a:ext cx="5246150" cy="48941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7435F7D-C116-1023-932E-44110D8CD5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2545" y="2588109"/>
            <a:ext cx="3416265" cy="94654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1C0ADB9-4224-1AFA-258C-AC34733BC8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7920" y="2860060"/>
            <a:ext cx="1131750" cy="40264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767D574-23F0-775D-9DFC-44839157E7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0119" y="5195487"/>
            <a:ext cx="3706857" cy="13424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5376076-0B19-7732-4368-BFE9DDFA1A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6600" y="2552700"/>
            <a:ext cx="38354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91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3C2B6FE-7F0E-989B-D6D8-20C73B550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58" y="440869"/>
            <a:ext cx="6658453" cy="73690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D2A54B8-1CAF-12DD-9469-06E501E63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2358" y="1528900"/>
            <a:ext cx="4971393" cy="48941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E2F5BFE-4BA2-55C4-CD35-37D032434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200" y="2418998"/>
            <a:ext cx="4700084" cy="48959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4937BA06-30F0-8551-42E6-77185F006B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687" y="3336903"/>
            <a:ext cx="3350986" cy="96830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51B070FE-1CD0-C4D9-19CC-2BAA7F7D07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3125" y="3575510"/>
            <a:ext cx="1164789" cy="46365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CD67D5B-4839-97BF-0412-99558C10A7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0119" y="5195487"/>
            <a:ext cx="3706857" cy="13424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390F0B8-08B3-2576-B22A-73EF42557B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33278" y="3339696"/>
            <a:ext cx="34163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739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3C2B6FE-7F0E-989B-D6D8-20C73B550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345" y="342845"/>
            <a:ext cx="6658453" cy="73690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C894A66-E276-BA7A-F56E-8FE6AA8D1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232" y="1461085"/>
            <a:ext cx="4773911" cy="463654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DB96AAEA-B692-6A1F-6040-875724A264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562" y="2221623"/>
            <a:ext cx="4226262" cy="49783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2509F5A-DCD5-E3A9-671C-F955C04EFC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8824" y="2221623"/>
            <a:ext cx="1684091" cy="401505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3D15E680-715A-9609-0912-BAD1BAFE10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1369" y="4138548"/>
            <a:ext cx="2076673" cy="927446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7BAAB109-D912-518C-2A7F-4AE0CFE3F2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0119" y="5195487"/>
            <a:ext cx="3706857" cy="13424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9CFC4AB-A3C2-6BAA-D557-5EA41DC722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6976" y="3793149"/>
            <a:ext cx="3869595" cy="1080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98336FC-5157-C97A-4894-85881DA7A3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60287" y="2979887"/>
            <a:ext cx="3938332" cy="93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33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A994A05-FFE8-9AAE-3F0B-FE0A9B310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514" y="1742622"/>
            <a:ext cx="7696200" cy="8255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47BB83D-F14D-85B6-EAE5-686A77B9C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7514" y="2617108"/>
            <a:ext cx="7696200" cy="8255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2F66D8A-FE97-B2E5-405F-A7BE08F614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185" y="3602265"/>
            <a:ext cx="7696200" cy="8255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06F8C2A-0EFF-995A-720C-F737FA82EC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7514" y="4476751"/>
            <a:ext cx="76962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26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F9A3B4C-1605-E1B0-2AB1-A30D8D089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242" y="338365"/>
            <a:ext cx="7696200" cy="8255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CED462A-663D-D449-AD56-95F8245BF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242" y="1212851"/>
            <a:ext cx="7696200" cy="8255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9B87A32-7AAE-5CBB-71C1-232110CB1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3442" y="2439307"/>
            <a:ext cx="5715000" cy="12573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B9ADEDA-9213-AA31-DB33-2B7A6E9D96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7850" y="4522107"/>
            <a:ext cx="34163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38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F9A3B4C-1605-E1B0-2AB1-A30D8D089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242" y="338365"/>
            <a:ext cx="7696200" cy="8255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1F198F3-A8B8-3FEE-ED20-000E4AAE2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242" y="1283608"/>
            <a:ext cx="7696200" cy="8255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4FAFDE6-5B21-C101-4B81-8C8A3743E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8350" y="2228851"/>
            <a:ext cx="5575300" cy="6731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90986EA-211D-8860-E57F-1BF578F6A2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3300" y="3359150"/>
            <a:ext cx="5105400" cy="11938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DF31DD9-D316-B326-2E95-DC5F92768F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1200" y="5180692"/>
            <a:ext cx="31496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598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F9A3B4C-1605-E1B0-2AB1-A30D8D089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242" y="338365"/>
            <a:ext cx="7696200" cy="8255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CB3465C-9EBB-2D19-2D32-FF9F440EB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242" y="1319894"/>
            <a:ext cx="7696200" cy="8255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CC172B0-532B-45FF-571A-9D7EA4216D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942" y="2145394"/>
            <a:ext cx="5130800" cy="635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7CA1040-141F-F91D-768C-20857F54F0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5742" y="2202544"/>
            <a:ext cx="1981200" cy="5207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8BD5F92-D3DA-C2CE-43C1-DBE078C652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4942" y="2970894"/>
            <a:ext cx="4622800" cy="12319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A8FBFFF-9B20-B075-330D-5F182D8142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2471" y="4393294"/>
            <a:ext cx="2565400" cy="10668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D32447D-A0F4-49D4-0286-6B4B8DB574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6342" y="5538106"/>
            <a:ext cx="44704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80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2A14F6B-D3E2-46D7-EF42-1F3A95D0A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72" y="300392"/>
            <a:ext cx="11022942" cy="90792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57E394C-B9A1-1FAA-1960-9F04DF217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1971" y="1435100"/>
            <a:ext cx="5715000" cy="5588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86499C7-AAD8-98BF-640E-7467794608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834" y="2220686"/>
            <a:ext cx="4000500" cy="635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3DD7A05-D827-168D-9AB8-EEF0F3C7DB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5518" y="3017158"/>
            <a:ext cx="2476500" cy="508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66019E6-D977-4B59-4F20-CA60E17DA1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9104" y="3033487"/>
            <a:ext cx="1041400" cy="4953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4239974-AF27-4AF0-5351-5754DCE162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8487" y="3621314"/>
            <a:ext cx="2463800" cy="5715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0CA19A1-AF50-9A43-99E8-B0E3A3D8D9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0830" y="4261758"/>
            <a:ext cx="1524000" cy="4699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B1878BA-CA97-DD36-4495-95A452147D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47734" y="4958442"/>
            <a:ext cx="3822700" cy="11049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3BD2A1D-389B-EE0E-F2E2-FF589B5B55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59334" y="5269592"/>
            <a:ext cx="1333500" cy="4826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C20A60F-AC8A-7BD0-5CC7-DC73D992959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34877" y="5091792"/>
            <a:ext cx="29210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9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E6FC0E1-73E8-20A9-214F-EDA13FF0D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956" y="1364342"/>
            <a:ext cx="8638805" cy="96937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EFB8EEA-13D1-F193-C53B-803F1FEC6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664" y="2869431"/>
            <a:ext cx="4347913" cy="62724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696437F-7525-3A48-BC60-5DA84ECCDD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6664" y="4259544"/>
            <a:ext cx="5246007" cy="75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60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673D3EE-59A0-A2D3-760A-C841D6FB9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279" y="270329"/>
            <a:ext cx="7696200" cy="8636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C9A9A69-F4D8-0E36-3803-43C0E63AC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5664" y="1384300"/>
            <a:ext cx="3873500" cy="5588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2F1C946-5049-905D-7F07-5016A30BE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6865" y="2193471"/>
            <a:ext cx="5651500" cy="558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7BFE7DA-51FB-BEF8-FFA1-9B8A3B7CD7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9035" y="2832100"/>
            <a:ext cx="3797300" cy="5969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148C9BA-0D4E-2293-6C89-F861B54EFE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3886" y="3508829"/>
            <a:ext cx="1930400" cy="5969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AC414AD-CAFA-5883-A192-84B5D7B8FC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286" y="3510643"/>
            <a:ext cx="1041400" cy="508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569ADF3-5F11-3A6D-6743-0229E4CAEE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2" y="4185558"/>
            <a:ext cx="1778000" cy="4445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AB3B9A1-CAC6-68D7-F8BC-52CDEF25AD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7844" y="4724402"/>
            <a:ext cx="1460500" cy="4953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9701255-FDE0-E8C3-9AAA-CF466A80FEA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99394" y="5433785"/>
            <a:ext cx="3568700" cy="11557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83B1CF1D-67CA-C29A-EEE7-9945CDAB47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68094" y="5765801"/>
            <a:ext cx="1295400" cy="4826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E666BC59-860A-0F10-45E7-B1F5EF3E6EA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74956" y="5594351"/>
            <a:ext cx="30353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39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42D6D5F-27F6-69DC-E0B6-2F30EB0F7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279" y="270329"/>
            <a:ext cx="7696200" cy="8636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1D63991-C4B3-78E1-B8DE-4E85F4C4A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3008" y="1384300"/>
            <a:ext cx="4673600" cy="6731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59111B3-C716-8C2C-27A4-8115040C04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5679" y="2057400"/>
            <a:ext cx="5638800" cy="5969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AA67061-01A1-5359-1848-1B8F1BA203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0871" y="2730500"/>
            <a:ext cx="4140200" cy="5969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EC913DF-5CD3-2C01-CE2F-064D3CB2C5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2071" y="3462563"/>
            <a:ext cx="2717800" cy="5207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8BB448A-84EC-283E-EABE-F51D302115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4086" y="3462563"/>
            <a:ext cx="1016000" cy="4826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1272B35-9C77-30EC-79E0-36EF015D14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16917" y="4103005"/>
            <a:ext cx="2463800" cy="5461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EDA4E0CF-0636-ADAC-74E6-FF38151DD6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0" y="4764767"/>
            <a:ext cx="1536700" cy="4826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19332EB-D038-9E2E-B889-28D2676B0C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2652" y="5355770"/>
            <a:ext cx="3987800" cy="11303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C3A42FCA-F63B-3C09-10E1-4F14036BDAE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12852" y="5664324"/>
            <a:ext cx="1498600" cy="5080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5C3C4EC1-065B-B005-6F9C-5BC58DD28BF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63211" y="5572187"/>
            <a:ext cx="31496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29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8275A-7943-EC9E-73DD-9198E48AA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8BD9304-6A6C-719B-7F34-7B20D71ADA9F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7021482-8672-55D3-F2C8-AB3A2BE79DB7}"/>
              </a:ext>
            </a:extLst>
          </p:cNvPr>
          <p:cNvSpPr txBox="1"/>
          <p:nvPr/>
        </p:nvSpPr>
        <p:spPr>
          <a:xfrm>
            <a:off x="2272282" y="2825141"/>
            <a:ext cx="78399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等差数列の和を求められる。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629AF69-54C7-D1A3-027C-4B9275F4E841}"/>
              </a:ext>
            </a:extLst>
          </p:cNvPr>
          <p:cNvSpPr txBox="1"/>
          <p:nvPr/>
        </p:nvSpPr>
        <p:spPr>
          <a:xfrm>
            <a:off x="2391710" y="4049077"/>
            <a:ext cx="7053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lang="ja-JP" altLang="en-US" sz="3600"/>
              <a:t>和の公式がなぜ成り立つのか</a:t>
            </a:r>
            <a:endParaRPr kumimoji="1" lang="ja-JP" altLang="en-US" sz="3600"/>
          </a:p>
        </p:txBody>
      </p:sp>
    </p:spTree>
    <p:extLst>
      <p:ext uri="{BB962C8B-B14F-4D97-AF65-F5344CB8AC3E}">
        <p14:creationId xmlns:p14="http://schemas.microsoft.com/office/powerpoint/2010/main" val="20616800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3B713-6C52-A5EE-3384-BE0BC5512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AA012A2-48D7-DFDA-1BB3-698D4B5C5088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4433340-310A-89D1-A707-88E4440365CF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B68B74C-83E0-541C-F61A-D5549D527BD6}"/>
              </a:ext>
            </a:extLst>
          </p:cNvPr>
          <p:cNvSpPr txBox="1"/>
          <p:nvPr/>
        </p:nvSpPr>
        <p:spPr>
          <a:xfrm>
            <a:off x="344556" y="1346103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数列「等差数列の和」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7E374F1-9A30-5226-B625-BCD0BDB6A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895" y="2664667"/>
            <a:ext cx="10123155" cy="253732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2280480-AE73-998C-0EA0-41FE664A0D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711" y="5511897"/>
            <a:ext cx="6423392" cy="79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951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2908</TotalTime>
  <Words>114</Words>
  <Application>Microsoft Macintosh PowerPoint</Application>
  <PresentationFormat>ワイド画面</PresentationFormat>
  <Paragraphs>19</Paragraphs>
  <Slides>21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6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45</cp:revision>
  <dcterms:created xsi:type="dcterms:W3CDTF">2024-12-21T06:28:55Z</dcterms:created>
  <dcterms:modified xsi:type="dcterms:W3CDTF">2025-04-07T10:41:52Z</dcterms:modified>
</cp:coreProperties>
</file>