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1" r:id="rId3"/>
    <p:sldId id="276" r:id="rId4"/>
    <p:sldId id="277" r:id="rId5"/>
    <p:sldId id="278" r:id="rId6"/>
    <p:sldId id="279" r:id="rId7"/>
    <p:sldId id="280" r:id="rId8"/>
    <p:sldId id="283" r:id="rId9"/>
    <p:sldId id="285" r:id="rId10"/>
    <p:sldId id="281" r:id="rId11"/>
    <p:sldId id="274" r:id="rId12"/>
    <p:sldId id="290" r:id="rId13"/>
    <p:sldId id="282" r:id="rId14"/>
    <p:sldId id="287" r:id="rId15"/>
    <p:sldId id="286" r:id="rId16"/>
    <p:sldId id="289" r:id="rId17"/>
    <p:sldId id="288" r:id="rId1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FB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9275"/>
    <p:restoredTop sz="91418"/>
  </p:normalViewPr>
  <p:slideViewPr>
    <p:cSldViewPr snapToGrid="0">
      <p:cViewPr varScale="1">
        <p:scale>
          <a:sx n="92" d="100"/>
          <a:sy n="92" d="100"/>
        </p:scale>
        <p:origin x="200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01874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数と式「不等式の表す範囲」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BE57EB1-3B8B-163F-17FC-AD006182D6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26" y="2585221"/>
            <a:ext cx="11685148" cy="884108"/>
          </a:xfrm>
          <a:prstGeom prst="rect">
            <a:avLst/>
          </a:prstGeom>
        </p:spPr>
      </p:pic>
      <p:pic>
        <p:nvPicPr>
          <p:cNvPr id="10" name="図 9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C00D42E-549A-5656-5DC7-77347088A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285" y="3707869"/>
            <a:ext cx="4254500" cy="901700"/>
          </a:xfrm>
          <a:prstGeom prst="rect">
            <a:avLst/>
          </a:prstGeom>
        </p:spPr>
      </p:pic>
      <p:pic>
        <p:nvPicPr>
          <p:cNvPr id="12" name="図 11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AF67288-4C79-FF3D-F2BD-4E3518DAA4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673" y="4395813"/>
            <a:ext cx="10751042" cy="182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415511" y="1513693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331F97A-711A-05D2-DD1C-658D7F824FDE}"/>
              </a:ext>
            </a:extLst>
          </p:cNvPr>
          <p:cNvSpPr txBox="1"/>
          <p:nvPr/>
        </p:nvSpPr>
        <p:spPr>
          <a:xfrm>
            <a:off x="1105728" y="2786079"/>
            <a:ext cx="998054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800"/>
              <a:t>不等式で</a:t>
            </a:r>
            <a:r>
              <a:rPr kumimoji="1" lang="ja-JP" altLang="en-US" sz="4800" b="1"/>
              <a:t>範囲</a:t>
            </a:r>
            <a:r>
              <a:rPr kumimoji="1" lang="ja-JP" altLang="en-US" sz="4800"/>
              <a:t>を表すことができる。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0850E21-1311-CA9D-9C24-025000FA1F5A}"/>
              </a:ext>
            </a:extLst>
          </p:cNvPr>
          <p:cNvSpPr txBox="1"/>
          <p:nvPr/>
        </p:nvSpPr>
        <p:spPr>
          <a:xfrm>
            <a:off x="1387018" y="4053567"/>
            <a:ext cx="94179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/>
              <a:t>不等式は大小関係だけでなく、範囲を表す。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83FB52F-DCF8-902D-7267-F3FDC43DF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2253" y="6266686"/>
            <a:ext cx="1041710" cy="481985"/>
          </a:xfrm>
          <a:prstGeom prst="rect">
            <a:avLst/>
          </a:prstGeom>
        </p:spPr>
      </p:pic>
      <p:pic>
        <p:nvPicPr>
          <p:cNvPr id="6" name="図 5" descr="図形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487FEAB-3AE0-7DA4-3CF7-AF1C76703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632" y="463138"/>
            <a:ext cx="7772400" cy="6161902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06AA97B-CCFB-31C1-C315-57789EC5E4C9}"/>
              </a:ext>
            </a:extLst>
          </p:cNvPr>
          <p:cNvSpPr/>
          <p:nvPr/>
        </p:nvSpPr>
        <p:spPr>
          <a:xfrm>
            <a:off x="2956451" y="1306286"/>
            <a:ext cx="1579418" cy="12112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7972203-36F0-8349-DA81-AAB288209BC4}"/>
              </a:ext>
            </a:extLst>
          </p:cNvPr>
          <p:cNvSpPr/>
          <p:nvPr/>
        </p:nvSpPr>
        <p:spPr>
          <a:xfrm>
            <a:off x="2956451" y="2624447"/>
            <a:ext cx="1579418" cy="12112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1610FF65-5FCB-93FF-2531-AE8286F1468A}"/>
              </a:ext>
            </a:extLst>
          </p:cNvPr>
          <p:cNvSpPr/>
          <p:nvPr/>
        </p:nvSpPr>
        <p:spPr>
          <a:xfrm>
            <a:off x="2944576" y="3954484"/>
            <a:ext cx="1579418" cy="12112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6975F890-8563-AB77-DA57-B21CC45168D3}"/>
              </a:ext>
            </a:extLst>
          </p:cNvPr>
          <p:cNvSpPr/>
          <p:nvPr/>
        </p:nvSpPr>
        <p:spPr>
          <a:xfrm>
            <a:off x="2944576" y="5308271"/>
            <a:ext cx="1579418" cy="12112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CF48BE89-DAF8-1A3E-2A3B-5DA1C9197D69}"/>
              </a:ext>
            </a:extLst>
          </p:cNvPr>
          <p:cNvSpPr/>
          <p:nvPr/>
        </p:nvSpPr>
        <p:spPr>
          <a:xfrm>
            <a:off x="4618996" y="1294411"/>
            <a:ext cx="4013859" cy="12112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441B5767-FB7A-627F-239A-9E3EBB60BF47}"/>
              </a:ext>
            </a:extLst>
          </p:cNvPr>
          <p:cNvSpPr/>
          <p:nvPr/>
        </p:nvSpPr>
        <p:spPr>
          <a:xfrm>
            <a:off x="4595246" y="2612572"/>
            <a:ext cx="4013859" cy="12112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AF9A55A7-0ADE-6B7E-4494-6CA3D1104EC1}"/>
              </a:ext>
            </a:extLst>
          </p:cNvPr>
          <p:cNvSpPr/>
          <p:nvPr/>
        </p:nvSpPr>
        <p:spPr>
          <a:xfrm>
            <a:off x="4618996" y="3942609"/>
            <a:ext cx="4013859" cy="12112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67C95478-E8E1-BAA8-22E9-CD8124F33677}"/>
              </a:ext>
            </a:extLst>
          </p:cNvPr>
          <p:cNvSpPr/>
          <p:nvPr/>
        </p:nvSpPr>
        <p:spPr>
          <a:xfrm>
            <a:off x="4630872" y="5296396"/>
            <a:ext cx="4013859" cy="12112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6C7EA270-693B-AA7D-F9C1-1789B0143671}"/>
                  </a:ext>
                </a:extLst>
              </p:cNvPr>
              <p:cNvSpPr txBox="1"/>
              <p:nvPr/>
            </p:nvSpPr>
            <p:spPr>
              <a:xfrm>
                <a:off x="3329828" y="4867687"/>
                <a:ext cx="83266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400" b="0" i="1" smtClean="0">
                          <a:latin typeface="Cambria Math" panose="02040503050406030204" pitchFamily="18" charset="0"/>
                        </a:rPr>
                        <m:t>3&lt;</m:t>
                      </m:r>
                      <m:r>
                        <a:rPr kumimoji="1" lang="en-US" altLang="ja-JP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kumimoji="1" lang="ja-JP" altLang="en-US" sz="2400"/>
              </a:p>
            </p:txBody>
          </p:sp>
        </mc:Choice>
        <mc:Fallback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6C7EA270-693B-AA7D-F9C1-1789B01436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9828" y="4867687"/>
                <a:ext cx="832664" cy="369332"/>
              </a:xfrm>
              <a:prstGeom prst="rect">
                <a:avLst/>
              </a:prstGeom>
              <a:blipFill>
                <a:blip r:embed="rId4"/>
                <a:stretch>
                  <a:fillRect l="-7576" r="-1515" b="-3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DF0A561D-C538-BF00-9AA7-B2C28E360E96}"/>
                  </a:ext>
                </a:extLst>
              </p:cNvPr>
              <p:cNvSpPr txBox="1"/>
              <p:nvPr/>
            </p:nvSpPr>
            <p:spPr>
              <a:xfrm>
                <a:off x="3355954" y="6160909"/>
                <a:ext cx="83106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1" lang="en-US" altLang="ja-JP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≦</m:t>
                      </m:r>
                      <m:r>
                        <a:rPr kumimoji="1" lang="en-US" altLang="ja-JP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kumimoji="1" lang="ja-JP" altLang="en-US" sz="2400"/>
              </a:p>
            </p:txBody>
          </p:sp>
        </mc:Choice>
        <mc:Fallback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DF0A561D-C538-BF00-9AA7-B2C28E360E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5954" y="6160909"/>
                <a:ext cx="831061" cy="369332"/>
              </a:xfrm>
              <a:prstGeom prst="rect">
                <a:avLst/>
              </a:prstGeom>
              <a:blipFill>
                <a:blip r:embed="rId5"/>
                <a:stretch>
                  <a:fillRect l="-7576" t="-3333" r="-1515" b="-10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F331145-69E5-AFAC-96EA-2893A6CD7FA3}"/>
              </a:ext>
            </a:extLst>
          </p:cNvPr>
          <p:cNvSpPr txBox="1"/>
          <p:nvPr/>
        </p:nvSpPr>
        <p:spPr>
          <a:xfrm>
            <a:off x="8936406" y="1294411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b="1">
                <a:solidFill>
                  <a:schemeClr val="tx1">
                    <a:lumMod val="50000"/>
                    <a:lumOff val="50000"/>
                  </a:schemeClr>
                </a:solidFill>
              </a:rPr>
              <a:t>３より小さい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19642B9-E3A5-0403-3008-4730148C87BF}"/>
              </a:ext>
            </a:extLst>
          </p:cNvPr>
          <p:cNvSpPr txBox="1"/>
          <p:nvPr/>
        </p:nvSpPr>
        <p:spPr>
          <a:xfrm>
            <a:off x="9016142" y="1882818"/>
            <a:ext cx="12410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ja-JP" altLang="en-US" sz="3200" b="1">
                <a:solidFill>
                  <a:schemeClr val="tx1">
                    <a:lumMod val="50000"/>
                    <a:lumOff val="50000"/>
                  </a:schemeClr>
                </a:solidFill>
              </a:rPr>
              <a:t>未満</a:t>
            </a:r>
            <a:endParaRPr kumimoji="1" lang="ja-JP" altLang="en-US" sz="3200" b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F94E6CC-9400-2A68-F0B0-0519AF5A1AA0}"/>
              </a:ext>
            </a:extLst>
          </p:cNvPr>
          <p:cNvSpPr txBox="1"/>
          <p:nvPr/>
        </p:nvSpPr>
        <p:spPr>
          <a:xfrm>
            <a:off x="9016142" y="2931031"/>
            <a:ext cx="12410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ja-JP" altLang="en-US" sz="3200" b="1">
                <a:solidFill>
                  <a:schemeClr val="tx1">
                    <a:lumMod val="50000"/>
                    <a:lumOff val="50000"/>
                  </a:schemeClr>
                </a:solidFill>
              </a:rPr>
              <a:t>以下</a:t>
            </a:r>
            <a:endParaRPr kumimoji="1" lang="ja-JP" altLang="en-US" sz="3200" b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52A24E7-79E6-F1A5-433D-15E68AB80277}"/>
              </a:ext>
            </a:extLst>
          </p:cNvPr>
          <p:cNvSpPr txBox="1"/>
          <p:nvPr/>
        </p:nvSpPr>
        <p:spPr>
          <a:xfrm>
            <a:off x="8994772" y="3979245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b="1">
                <a:solidFill>
                  <a:schemeClr val="tx1">
                    <a:lumMod val="50000"/>
                    <a:lumOff val="50000"/>
                  </a:schemeClr>
                </a:solidFill>
              </a:rPr>
              <a:t>３より大きい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3FB1A45-2744-792E-79C7-31B050BC726E}"/>
              </a:ext>
            </a:extLst>
          </p:cNvPr>
          <p:cNvSpPr txBox="1"/>
          <p:nvPr/>
        </p:nvSpPr>
        <p:spPr>
          <a:xfrm>
            <a:off x="9016142" y="5621524"/>
            <a:ext cx="12410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ja-JP" altLang="en-US" sz="3200" b="1">
                <a:solidFill>
                  <a:schemeClr val="tx1">
                    <a:lumMod val="50000"/>
                    <a:lumOff val="50000"/>
                  </a:schemeClr>
                </a:solidFill>
              </a:rPr>
              <a:t>以上</a:t>
            </a:r>
            <a:endParaRPr kumimoji="1" lang="ja-JP" altLang="en-US" sz="3200" b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5F5DFB4-2379-4942-6AEF-4A40B44FC584}"/>
              </a:ext>
            </a:extLst>
          </p:cNvPr>
          <p:cNvSpPr txBox="1"/>
          <p:nvPr/>
        </p:nvSpPr>
        <p:spPr>
          <a:xfrm>
            <a:off x="8994772" y="4504539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b="1">
                <a:solidFill>
                  <a:schemeClr val="tx1">
                    <a:lumMod val="50000"/>
                    <a:lumOff val="50000"/>
                  </a:schemeClr>
                </a:solidFill>
              </a:rPr>
              <a:t>３を超える</a:t>
            </a:r>
          </a:p>
        </p:txBody>
      </p:sp>
    </p:spTree>
    <p:extLst>
      <p:ext uri="{BB962C8B-B14F-4D97-AF65-F5344CB8AC3E}">
        <p14:creationId xmlns:p14="http://schemas.microsoft.com/office/powerpoint/2010/main" val="390691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3" grpId="0"/>
      <p:bldP spid="4" grpId="0"/>
      <p:bldP spid="5" grpId="0"/>
      <p:bldP spid="7" grpId="0"/>
      <p:bldP spid="9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3949368-B412-295A-D2EC-B1C34D2A1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66" y="187602"/>
            <a:ext cx="11446934" cy="903705"/>
          </a:xfrm>
          <a:prstGeom prst="rect">
            <a:avLst/>
          </a:prstGeom>
        </p:spPr>
      </p:pic>
      <p:pic>
        <p:nvPicPr>
          <p:cNvPr id="5" name="図 4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B7A28DC-FB87-9A82-04A6-C478D962C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33" y="1333500"/>
            <a:ext cx="3149600" cy="838200"/>
          </a:xfrm>
          <a:prstGeom prst="rect">
            <a:avLst/>
          </a:prstGeom>
        </p:spPr>
      </p:pic>
      <p:pic>
        <p:nvPicPr>
          <p:cNvPr id="7" name="図 6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C823B62-A286-7F40-6E74-5F363809F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983" y="2929466"/>
            <a:ext cx="3009900" cy="723900"/>
          </a:xfrm>
          <a:prstGeom prst="rect">
            <a:avLst/>
          </a:prstGeom>
        </p:spPr>
      </p:pic>
      <p:pic>
        <p:nvPicPr>
          <p:cNvPr id="13" name="図 12" descr="アンテナ, 時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C1D17B8-030A-9458-0B43-E09117C763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4000" y="1569205"/>
            <a:ext cx="7772400" cy="1117754"/>
          </a:xfrm>
          <a:prstGeom prst="rect">
            <a:avLst/>
          </a:prstGeom>
        </p:spPr>
      </p:pic>
      <p:pic>
        <p:nvPicPr>
          <p:cNvPr id="14" name="図 13" descr="アンテナ, 時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A21E42D-1F7F-0263-A535-3D2666F8B1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4000" y="3215657"/>
            <a:ext cx="7772400" cy="1117754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2AD7EAD7-1346-D6C4-889E-1DCCE1BD18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47067" y="1225047"/>
            <a:ext cx="7823199" cy="1369955"/>
          </a:xfrm>
          <a:prstGeom prst="rect">
            <a:avLst/>
          </a:prstGeom>
        </p:spPr>
      </p:pic>
      <p:pic>
        <p:nvPicPr>
          <p:cNvPr id="18" name="図 17" descr="ダイアグラム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89F16DC-F173-5BBA-4044-4568B582DF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64000" y="2843721"/>
            <a:ext cx="7698072" cy="1377748"/>
          </a:xfrm>
          <a:prstGeom prst="rect">
            <a:avLst/>
          </a:prstGeom>
        </p:spPr>
      </p:pic>
      <p:pic>
        <p:nvPicPr>
          <p:cNvPr id="19" name="図 18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AE25F97-1691-1D6A-11D3-48BB4AE60B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983" y="4641863"/>
            <a:ext cx="4652569" cy="723900"/>
          </a:xfrm>
          <a:prstGeom prst="rect">
            <a:avLst/>
          </a:prstGeom>
        </p:spPr>
      </p:pic>
      <p:pic>
        <p:nvPicPr>
          <p:cNvPr id="20" name="図 19" descr="アンテナ, 時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4744CC1-8110-AEFC-2E51-DBA0557D04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7867" y="5687923"/>
            <a:ext cx="7772400" cy="1117754"/>
          </a:xfrm>
          <a:prstGeom prst="rect">
            <a:avLst/>
          </a:prstGeom>
        </p:spPr>
      </p:pic>
      <p:pic>
        <p:nvPicPr>
          <p:cNvPr id="22" name="図 21" descr="グラフ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90C4A11-9F7F-B05A-0AAF-0BD01C742B6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087527" y="5383441"/>
            <a:ext cx="7823199" cy="133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73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DBC9D92-2F91-3D69-F839-7FF9E0993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179221"/>
            <a:ext cx="11331230" cy="812866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120AF76-FCF1-D10B-BD79-30067421416C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965B045-036D-C1C0-792C-702EC88241EE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10" name="図 9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1662AC1-97A5-69E6-0205-B7676B51E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8943" y="2236498"/>
            <a:ext cx="3256477" cy="775352"/>
          </a:xfrm>
          <a:prstGeom prst="rect">
            <a:avLst/>
          </a:prstGeom>
        </p:spPr>
      </p:pic>
      <p:pic>
        <p:nvPicPr>
          <p:cNvPr id="12" name="図 11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962DB1B-9411-AA82-B5E1-224AF4629E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1601" y="3193277"/>
            <a:ext cx="3199346" cy="816160"/>
          </a:xfrm>
          <a:prstGeom prst="rect">
            <a:avLst/>
          </a:prstGeom>
        </p:spPr>
      </p:pic>
      <p:pic>
        <p:nvPicPr>
          <p:cNvPr id="14" name="図 13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0953F11-8A7C-A81B-98B6-A86D20A2C6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7930" y="4190864"/>
            <a:ext cx="4448070" cy="767190"/>
          </a:xfrm>
          <a:prstGeom prst="rect">
            <a:avLst/>
          </a:prstGeom>
        </p:spPr>
      </p:pic>
      <p:pic>
        <p:nvPicPr>
          <p:cNvPr id="16" name="図 15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C6E6CB0-EADF-49BC-915B-B7A0C22D61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9774" y="5147643"/>
            <a:ext cx="4497040" cy="72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64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B8A2E7D-44AC-A0E8-B488-97CEA9A9E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86" y="362792"/>
            <a:ext cx="11331230" cy="812866"/>
          </a:xfrm>
          <a:prstGeom prst="rect">
            <a:avLst/>
          </a:prstGeom>
        </p:spPr>
      </p:pic>
      <p:pic>
        <p:nvPicPr>
          <p:cNvPr id="4" name="図 3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84AE592-6277-33FD-210E-E296174F8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514" y="1388002"/>
            <a:ext cx="10384971" cy="2617962"/>
          </a:xfrm>
          <a:prstGeom prst="rect">
            <a:avLst/>
          </a:prstGeom>
        </p:spPr>
      </p:pic>
      <p:pic>
        <p:nvPicPr>
          <p:cNvPr id="6" name="図 5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2B2F108-9E7A-2EB2-D846-98C4F7F57E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514" y="4102115"/>
            <a:ext cx="10183586" cy="252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99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C324B39-FB5D-5E73-3A1C-E540EB2D6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86" y="362792"/>
            <a:ext cx="11331230" cy="812866"/>
          </a:xfrm>
          <a:prstGeom prst="rect">
            <a:avLst/>
          </a:prstGeom>
        </p:spPr>
      </p:pic>
      <p:pic>
        <p:nvPicPr>
          <p:cNvPr id="4" name="図 3" descr="時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41BD7AB-9AF0-23A9-18F1-008FE07AF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656" y="1257303"/>
            <a:ext cx="9955671" cy="2410145"/>
          </a:xfrm>
          <a:prstGeom prst="rect">
            <a:avLst/>
          </a:prstGeom>
        </p:spPr>
      </p:pic>
      <p:pic>
        <p:nvPicPr>
          <p:cNvPr id="6" name="図 5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F156F70-640E-9D80-F2F9-EC10A103D9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5656" y="4064690"/>
            <a:ext cx="9955672" cy="243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25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B2143DC-74E7-E014-3270-11E6B6BFC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91" y="211448"/>
            <a:ext cx="10892593" cy="1024228"/>
          </a:xfrm>
          <a:prstGeom prst="rect">
            <a:avLst/>
          </a:prstGeom>
        </p:spPr>
      </p:pic>
      <p:pic>
        <p:nvPicPr>
          <p:cNvPr id="5" name="図 4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B5303CF-5B9E-FF07-753A-ADF0B8F55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48" y="1665827"/>
            <a:ext cx="10584954" cy="278260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542784E-609D-A801-98D9-2AD71EB50F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4602" y="5782952"/>
            <a:ext cx="7772400" cy="863600"/>
          </a:xfrm>
          <a:prstGeom prst="rect">
            <a:avLst/>
          </a:prstGeom>
        </p:spPr>
      </p:pic>
      <p:pic>
        <p:nvPicPr>
          <p:cNvPr id="7" name="図 6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F4C1593-915F-0EA5-0F0A-051F2FB617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1056" y="5236852"/>
            <a:ext cx="3949700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73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B2143DC-74E7-E014-3270-11E6B6BFC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91" y="211448"/>
            <a:ext cx="10892593" cy="1024228"/>
          </a:xfrm>
          <a:prstGeom prst="rect">
            <a:avLst/>
          </a:prstGeom>
        </p:spPr>
      </p:pic>
      <p:pic>
        <p:nvPicPr>
          <p:cNvPr id="4" name="図 3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BC9B7F7-D15B-68BD-8C95-193AF6275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171" y="1612273"/>
            <a:ext cx="9465276" cy="422866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A509190-4AD0-3C15-D22B-627409164B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8814"/>
          <a:stretch/>
        </p:blipFill>
        <p:spPr>
          <a:xfrm>
            <a:off x="5612715" y="5840935"/>
            <a:ext cx="6310056" cy="863600"/>
          </a:xfrm>
          <a:prstGeom prst="rect">
            <a:avLst/>
          </a:prstGeom>
        </p:spPr>
      </p:pic>
      <p:pic>
        <p:nvPicPr>
          <p:cNvPr id="7" name="図 6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661880C-6C67-F5E5-D08A-4CA9AF9C68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5229" y="5331321"/>
            <a:ext cx="3911600" cy="1054100"/>
          </a:xfrm>
          <a:prstGeom prst="rect">
            <a:avLst/>
          </a:prstGeom>
        </p:spPr>
      </p:pic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F02F57B2-B082-D067-45A7-B3C3D6C336F7}"/>
              </a:ext>
            </a:extLst>
          </p:cNvPr>
          <p:cNvCxnSpPr/>
          <p:nvPr/>
        </p:nvCxnSpPr>
        <p:spPr>
          <a:xfrm>
            <a:off x="3747247" y="4141694"/>
            <a:ext cx="1506070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24C6DE1-C644-704F-D4EB-FE685416C833}"/>
              </a:ext>
            </a:extLst>
          </p:cNvPr>
          <p:cNvSpPr txBox="1"/>
          <p:nvPr/>
        </p:nvSpPr>
        <p:spPr>
          <a:xfrm>
            <a:off x="4343829" y="3668165"/>
            <a:ext cx="443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rgbClr val="00B0F0"/>
                </a:solidFill>
              </a:rPr>
              <a:t>1</a:t>
            </a:r>
            <a:endParaRPr kumimoji="1" lang="ja-JP" altLang="en-US" sz="2800" b="1">
              <a:solidFill>
                <a:srgbClr val="00B0F0"/>
              </a:solidFill>
            </a:endParaRPr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B719953B-2E18-7F5E-4263-9C9E52A94F42}"/>
              </a:ext>
            </a:extLst>
          </p:cNvPr>
          <p:cNvSpPr/>
          <p:nvPr/>
        </p:nvSpPr>
        <p:spPr>
          <a:xfrm>
            <a:off x="1923862" y="4053340"/>
            <a:ext cx="276090" cy="27609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AA92C96D-C758-0B34-15A4-FF832BF0E568}"/>
              </a:ext>
            </a:extLst>
          </p:cNvPr>
          <p:cNvSpPr/>
          <p:nvPr/>
        </p:nvSpPr>
        <p:spPr>
          <a:xfrm>
            <a:off x="3515481" y="2442454"/>
            <a:ext cx="290969" cy="290969"/>
          </a:xfrm>
          <a:prstGeom prst="ellipse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3741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C 0.07227 -4.81481E-6 0.13099 0.10163 0.13099 0.22709 C 0.13099 0.35232 0.07227 0.45417 2.08333E-7 0.45417 C -0.07227 0.45417 -0.13073 0.35232 -0.13073 0.22709 C -0.13073 0.10163 -0.07227 -4.81481E-6 2.08333E-7 -4.81481E-6 Z " pathEditMode="relative" rAng="0" ptsTypes="AAAAA">
                                      <p:cBhvr>
                                        <p:cTn id="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2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B2143DC-74E7-E014-3270-11E6B6BFC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91" y="211448"/>
            <a:ext cx="10892593" cy="102422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4ACF6C5-DE1D-9C4C-2DD4-6E2BAFFEE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602" y="5782952"/>
            <a:ext cx="7772400" cy="8636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C235AFE-7681-A5CA-1E71-FC44652FA2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255" y="1741279"/>
            <a:ext cx="10647490" cy="1199629"/>
          </a:xfrm>
          <a:prstGeom prst="rect">
            <a:avLst/>
          </a:prstGeom>
        </p:spPr>
      </p:pic>
      <p:pic>
        <p:nvPicPr>
          <p:cNvPr id="10" name="図 9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76CB373-83EF-8FD8-0B53-CB7DB61282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429" y="5332847"/>
            <a:ext cx="5715000" cy="107950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B8E8A69-77D3-4512-C0D1-E510F38B81B8}"/>
              </a:ext>
            </a:extLst>
          </p:cNvPr>
          <p:cNvSpPr txBox="1"/>
          <p:nvPr/>
        </p:nvSpPr>
        <p:spPr>
          <a:xfrm>
            <a:off x="2097742" y="3100753"/>
            <a:ext cx="1672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solidFill>
                  <a:schemeClr val="accent1"/>
                </a:solidFill>
              </a:rPr>
              <a:t>1000</a:t>
            </a:r>
            <a:r>
              <a:rPr kumimoji="1" lang="ja-JP" altLang="en-US" sz="3600">
                <a:solidFill>
                  <a:schemeClr val="accent1"/>
                </a:solidFill>
              </a:rPr>
              <a:t>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E68C264-183E-E4AE-BBD1-E4C3F0971B2E}"/>
              </a:ext>
            </a:extLst>
          </p:cNvPr>
          <p:cNvSpPr txBox="1"/>
          <p:nvPr/>
        </p:nvSpPr>
        <p:spPr>
          <a:xfrm>
            <a:off x="3925866" y="3100753"/>
            <a:ext cx="2727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>
                <a:solidFill>
                  <a:schemeClr val="accent6"/>
                </a:solidFill>
              </a:rPr>
              <a:t>× </a:t>
            </a:r>
            <a:r>
              <a:rPr kumimoji="1" lang="ja-JP" altLang="en-US" sz="3200">
                <a:solidFill>
                  <a:schemeClr val="accent6"/>
                </a:solidFill>
              </a:rPr>
              <a:t>消費税</a:t>
            </a:r>
            <a:r>
              <a:rPr kumimoji="1" lang="en-US" altLang="ja-JP" sz="3200" dirty="0">
                <a:solidFill>
                  <a:schemeClr val="accent6"/>
                </a:solidFill>
              </a:rPr>
              <a:t>10%</a:t>
            </a:r>
            <a:endParaRPr kumimoji="1" lang="ja-JP" altLang="en-US" sz="3200">
              <a:solidFill>
                <a:schemeClr val="accent6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C7E3826-919F-ACB7-573F-8DB51488431F}"/>
              </a:ext>
            </a:extLst>
          </p:cNvPr>
          <p:cNvSpPr txBox="1"/>
          <p:nvPr/>
        </p:nvSpPr>
        <p:spPr>
          <a:xfrm>
            <a:off x="6866290" y="3100753"/>
            <a:ext cx="16065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>
                <a:solidFill>
                  <a:srgbClr val="FF0000"/>
                </a:solidFill>
              </a:rPr>
              <a:t>=100</a:t>
            </a:r>
            <a:r>
              <a:rPr kumimoji="1" lang="ja-JP" altLang="en-US" sz="3200" b="1">
                <a:solidFill>
                  <a:srgbClr val="FF0000"/>
                </a:solidFill>
              </a:rPr>
              <a:t>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7B19192-07ED-82EF-6E03-BF2E96AF3132}"/>
              </a:ext>
            </a:extLst>
          </p:cNvPr>
          <p:cNvSpPr txBox="1"/>
          <p:nvPr/>
        </p:nvSpPr>
        <p:spPr>
          <a:xfrm>
            <a:off x="2115672" y="4091528"/>
            <a:ext cx="1672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solidFill>
                  <a:schemeClr val="accent1"/>
                </a:solidFill>
              </a:rPr>
              <a:t>5000</a:t>
            </a:r>
            <a:r>
              <a:rPr kumimoji="1" lang="ja-JP" altLang="en-US" sz="3600">
                <a:solidFill>
                  <a:schemeClr val="accent1"/>
                </a:solidFill>
              </a:rPr>
              <a:t>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70F7E53-4EA5-45C8-1EF6-FC7009B122E3}"/>
              </a:ext>
            </a:extLst>
          </p:cNvPr>
          <p:cNvSpPr txBox="1"/>
          <p:nvPr/>
        </p:nvSpPr>
        <p:spPr>
          <a:xfrm>
            <a:off x="3979654" y="4091528"/>
            <a:ext cx="2727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>
                <a:solidFill>
                  <a:schemeClr val="accent6"/>
                </a:solidFill>
              </a:rPr>
              <a:t>× </a:t>
            </a:r>
            <a:r>
              <a:rPr kumimoji="1" lang="ja-JP" altLang="en-US" sz="3200">
                <a:solidFill>
                  <a:schemeClr val="accent6"/>
                </a:solidFill>
              </a:rPr>
              <a:t>消費税</a:t>
            </a:r>
            <a:r>
              <a:rPr kumimoji="1" lang="en-US" altLang="ja-JP" sz="3200" dirty="0">
                <a:solidFill>
                  <a:schemeClr val="accent6"/>
                </a:solidFill>
              </a:rPr>
              <a:t>10%</a:t>
            </a:r>
            <a:endParaRPr kumimoji="1" lang="ja-JP" altLang="en-US" sz="3200">
              <a:solidFill>
                <a:schemeClr val="accent6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54F2F78-09D3-47B2-4EAD-C8B23EC5358A}"/>
              </a:ext>
            </a:extLst>
          </p:cNvPr>
          <p:cNvSpPr txBox="1"/>
          <p:nvPr/>
        </p:nvSpPr>
        <p:spPr>
          <a:xfrm>
            <a:off x="6884219" y="4091528"/>
            <a:ext cx="16065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>
                <a:solidFill>
                  <a:srgbClr val="FF0000"/>
                </a:solidFill>
              </a:rPr>
              <a:t>=500</a:t>
            </a:r>
            <a:r>
              <a:rPr kumimoji="1" lang="ja-JP" altLang="en-US" sz="3200" b="1">
                <a:solidFill>
                  <a:srgbClr val="FF0000"/>
                </a:solidFill>
              </a:rPr>
              <a:t>円</a:t>
            </a:r>
          </a:p>
        </p:txBody>
      </p:sp>
    </p:spTree>
    <p:extLst>
      <p:ext uri="{BB962C8B-B14F-4D97-AF65-F5344CB8AC3E}">
        <p14:creationId xmlns:p14="http://schemas.microsoft.com/office/powerpoint/2010/main" val="352830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41925BE-E1D2-EF60-3B54-F360BEE50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932" y="955275"/>
            <a:ext cx="7273457" cy="641141"/>
          </a:xfrm>
          <a:prstGeom prst="rect">
            <a:avLst/>
          </a:prstGeom>
        </p:spPr>
      </p:pic>
      <p:pic>
        <p:nvPicPr>
          <p:cNvPr id="7" name="図 6" descr="ダイアグラム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6EA7D6F-6281-7349-2BCE-CD84C0958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8447" y="1626468"/>
            <a:ext cx="7772400" cy="2015066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EE7B1A2-1FD7-A8D6-C56D-2F75EF482AB2}"/>
              </a:ext>
            </a:extLst>
          </p:cNvPr>
          <p:cNvSpPr txBox="1"/>
          <p:nvPr/>
        </p:nvSpPr>
        <p:spPr>
          <a:xfrm>
            <a:off x="1937638" y="3679246"/>
            <a:ext cx="89450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latin typeface="Yu Mincho" panose="02020400000000000000" pitchFamily="18" charset="-128"/>
                <a:ea typeface="Yu Mincho" panose="02020400000000000000" pitchFamily="18" charset="-128"/>
              </a:rPr>
              <a:t>(2)  </a:t>
            </a:r>
            <a:r>
              <a:rPr kumimoji="1" lang="ja-JP" altLang="en-US" sz="2800">
                <a:latin typeface="Yu Mincho" panose="02020400000000000000" pitchFamily="18" charset="-128"/>
                <a:ea typeface="Yu Mincho" panose="02020400000000000000" pitchFamily="18" charset="-128"/>
              </a:rPr>
              <a:t>半径</a:t>
            </a:r>
            <a:r>
              <a:rPr kumimoji="1" lang="en-US" altLang="ja-JP" sz="2800" dirty="0">
                <a:latin typeface="Yu Mincho" panose="02020400000000000000" pitchFamily="18" charset="-128"/>
                <a:ea typeface="Yu Mincho" panose="02020400000000000000" pitchFamily="18" charset="-128"/>
              </a:rPr>
              <a:t>1</a:t>
            </a:r>
            <a:r>
              <a:rPr kumimoji="1" lang="ja-JP" altLang="en-US" sz="2800">
                <a:latin typeface="Yu Mincho" panose="02020400000000000000" pitchFamily="18" charset="-128"/>
                <a:ea typeface="Yu Mincho" panose="02020400000000000000" pitchFamily="18" charset="-128"/>
              </a:rPr>
              <a:t>の円周上の点</a:t>
            </a:r>
            <a:r>
              <a:rPr kumimoji="1" lang="en-US" altLang="ja-JP" sz="2800" dirty="0">
                <a:latin typeface="Yu Mincho" panose="02020400000000000000" pitchFamily="18" charset="-128"/>
                <a:ea typeface="Yu Mincho" panose="02020400000000000000" pitchFamily="18" charset="-128"/>
              </a:rPr>
              <a:t>A</a:t>
            </a:r>
            <a:r>
              <a:rPr kumimoji="1" lang="ja-JP" altLang="en-US" sz="2800">
                <a:latin typeface="Yu Mincho" panose="02020400000000000000" pitchFamily="18" charset="-128"/>
                <a:ea typeface="Yu Mincho" panose="02020400000000000000" pitchFamily="18" charset="-128"/>
              </a:rPr>
              <a:t>と半径</a:t>
            </a:r>
            <a:r>
              <a:rPr kumimoji="1" lang="en-US" altLang="ja-JP" sz="2800" dirty="0">
                <a:latin typeface="Yu Mincho" panose="02020400000000000000" pitchFamily="18" charset="-128"/>
                <a:ea typeface="Yu Mincho" panose="02020400000000000000" pitchFamily="18" charset="-128"/>
              </a:rPr>
              <a:t>2</a:t>
            </a:r>
            <a:r>
              <a:rPr kumimoji="1" lang="ja-JP" altLang="en-US" sz="2800">
                <a:latin typeface="Yu Mincho" panose="02020400000000000000" pitchFamily="18" charset="-128"/>
                <a:ea typeface="Yu Mincho" panose="02020400000000000000" pitchFamily="18" charset="-128"/>
              </a:rPr>
              <a:t>の円周上の点</a:t>
            </a:r>
            <a:r>
              <a:rPr kumimoji="1" lang="en-US" altLang="ja-JP" sz="2800" dirty="0">
                <a:latin typeface="Yu Mincho" panose="02020400000000000000" pitchFamily="18" charset="-128"/>
                <a:ea typeface="Yu Mincho" panose="02020400000000000000" pitchFamily="18" charset="-128"/>
              </a:rPr>
              <a:t>B</a:t>
            </a:r>
            <a:r>
              <a:rPr kumimoji="1" lang="ja-JP" altLang="en-US" sz="2800">
                <a:latin typeface="Yu Mincho" panose="02020400000000000000" pitchFamily="18" charset="-128"/>
                <a:ea typeface="Yu Mincho" panose="02020400000000000000" pitchFamily="18" charset="-128"/>
              </a:rPr>
              <a:t>の距離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AA013A8A-02D9-3AED-3305-48BC7680E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7283" y="4252277"/>
            <a:ext cx="8956690" cy="109394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DED9B2E-CDB3-D6AD-319F-D502D5E2D9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1425" y="5439715"/>
            <a:ext cx="9046338" cy="104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88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D97979A-BC0D-6D79-6D29-2277467DF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85" y="273958"/>
            <a:ext cx="8965542" cy="790295"/>
          </a:xfrm>
          <a:prstGeom prst="rect">
            <a:avLst/>
          </a:prstGeom>
        </p:spPr>
      </p:pic>
      <p:pic>
        <p:nvPicPr>
          <p:cNvPr id="3" name="図 2" descr="ダイアグラム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93CBF63-594D-9B93-CAE2-C83B8F7AE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718" y="1590609"/>
            <a:ext cx="9580564" cy="2483849"/>
          </a:xfrm>
          <a:prstGeom prst="rect">
            <a:avLst/>
          </a:prstGeom>
        </p:spPr>
      </p:pic>
      <p:pic>
        <p:nvPicPr>
          <p:cNvPr id="5" name="図 4" descr="図形, 四角形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081263A-8A3A-C70B-A635-A29E27FBED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6285" y="5476153"/>
            <a:ext cx="7772400" cy="1107889"/>
          </a:xfrm>
          <a:prstGeom prst="rect">
            <a:avLst/>
          </a:prstGeom>
        </p:spPr>
      </p:pic>
      <p:pic>
        <p:nvPicPr>
          <p:cNvPr id="6" name="図 5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20AC91C-2745-8DB5-DB08-A97B567FF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3456" y="5286985"/>
            <a:ext cx="35306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55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図形, 四角形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6087882-862E-9AE2-D1D8-284C2CF0F5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68" r="27067"/>
          <a:stretch/>
        </p:blipFill>
        <p:spPr>
          <a:xfrm>
            <a:off x="6096000" y="5476153"/>
            <a:ext cx="5681692" cy="110788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725231D-9BBB-3B7C-19E3-B05590395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685" y="273958"/>
            <a:ext cx="8965542" cy="790295"/>
          </a:xfrm>
          <a:prstGeom prst="rect">
            <a:avLst/>
          </a:prstGeom>
        </p:spPr>
      </p:pic>
      <p:pic>
        <p:nvPicPr>
          <p:cNvPr id="5" name="図 4" descr="図形, 円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625CA42-86E1-273B-3F22-517364B7B8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285" y="1691271"/>
            <a:ext cx="4495769" cy="4347882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E5D89637-E154-D205-9AFF-11655B2FDC7D}"/>
              </a:ext>
            </a:extLst>
          </p:cNvPr>
          <p:cNvSpPr/>
          <p:nvPr/>
        </p:nvSpPr>
        <p:spPr>
          <a:xfrm>
            <a:off x="1381001" y="3621131"/>
            <a:ext cx="276090" cy="27609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E895297E-FE41-5B82-90E0-DE38600197FB}"/>
              </a:ext>
            </a:extLst>
          </p:cNvPr>
          <p:cNvSpPr/>
          <p:nvPr/>
        </p:nvSpPr>
        <p:spPr>
          <a:xfrm>
            <a:off x="3478742" y="2688801"/>
            <a:ext cx="276090" cy="276090"/>
          </a:xfrm>
          <a:prstGeom prst="ellipse">
            <a:avLst/>
          </a:prstGeom>
          <a:solidFill>
            <a:srgbClr val="007FBA"/>
          </a:solidFill>
          <a:ln>
            <a:solidFill>
              <a:srgbClr val="007FB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7B24488-038F-CAE4-E16C-0C5B623C1029}"/>
              </a:ext>
            </a:extLst>
          </p:cNvPr>
          <p:cNvSpPr txBox="1"/>
          <p:nvPr/>
        </p:nvSpPr>
        <p:spPr>
          <a:xfrm>
            <a:off x="1937638" y="1171560"/>
            <a:ext cx="89450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latin typeface="Yu Mincho" panose="02020400000000000000" pitchFamily="18" charset="-128"/>
                <a:ea typeface="Yu Mincho" panose="02020400000000000000" pitchFamily="18" charset="-128"/>
              </a:rPr>
              <a:t>(2)  </a:t>
            </a:r>
            <a:r>
              <a:rPr kumimoji="1" lang="ja-JP" altLang="en-US" sz="2800">
                <a:latin typeface="Yu Mincho" panose="02020400000000000000" pitchFamily="18" charset="-128"/>
                <a:ea typeface="Yu Mincho" panose="02020400000000000000" pitchFamily="18" charset="-128"/>
              </a:rPr>
              <a:t>半径</a:t>
            </a:r>
            <a:r>
              <a:rPr kumimoji="1" lang="en-US" altLang="ja-JP" sz="2800" dirty="0">
                <a:latin typeface="Yu Mincho" panose="02020400000000000000" pitchFamily="18" charset="-128"/>
                <a:ea typeface="Yu Mincho" panose="02020400000000000000" pitchFamily="18" charset="-128"/>
              </a:rPr>
              <a:t>1</a:t>
            </a:r>
            <a:r>
              <a:rPr kumimoji="1" lang="ja-JP" altLang="en-US" sz="2800">
                <a:latin typeface="Yu Mincho" panose="02020400000000000000" pitchFamily="18" charset="-128"/>
                <a:ea typeface="Yu Mincho" panose="02020400000000000000" pitchFamily="18" charset="-128"/>
              </a:rPr>
              <a:t>の円周上の点</a:t>
            </a:r>
            <a:r>
              <a:rPr kumimoji="1" lang="en-US" altLang="ja-JP" sz="2800" dirty="0">
                <a:latin typeface="Yu Mincho" panose="02020400000000000000" pitchFamily="18" charset="-128"/>
                <a:ea typeface="Yu Mincho" panose="02020400000000000000" pitchFamily="18" charset="-128"/>
              </a:rPr>
              <a:t>A</a:t>
            </a:r>
            <a:r>
              <a:rPr kumimoji="1" lang="ja-JP" altLang="en-US" sz="2800">
                <a:latin typeface="Yu Mincho" panose="02020400000000000000" pitchFamily="18" charset="-128"/>
                <a:ea typeface="Yu Mincho" panose="02020400000000000000" pitchFamily="18" charset="-128"/>
              </a:rPr>
              <a:t>と半径</a:t>
            </a:r>
            <a:r>
              <a:rPr kumimoji="1" lang="en-US" altLang="ja-JP" sz="2800" dirty="0">
                <a:latin typeface="Yu Mincho" panose="02020400000000000000" pitchFamily="18" charset="-128"/>
                <a:ea typeface="Yu Mincho" panose="02020400000000000000" pitchFamily="18" charset="-128"/>
              </a:rPr>
              <a:t>2</a:t>
            </a:r>
            <a:r>
              <a:rPr kumimoji="1" lang="ja-JP" altLang="en-US" sz="2800">
                <a:latin typeface="Yu Mincho" panose="02020400000000000000" pitchFamily="18" charset="-128"/>
                <a:ea typeface="Yu Mincho" panose="02020400000000000000" pitchFamily="18" charset="-128"/>
              </a:rPr>
              <a:t>の円周上の点</a:t>
            </a:r>
            <a:r>
              <a:rPr kumimoji="1" lang="en-US" altLang="ja-JP" sz="2800" dirty="0">
                <a:latin typeface="Yu Mincho" panose="02020400000000000000" pitchFamily="18" charset="-128"/>
                <a:ea typeface="Yu Mincho" panose="02020400000000000000" pitchFamily="18" charset="-128"/>
              </a:rPr>
              <a:t>B</a:t>
            </a:r>
            <a:r>
              <a:rPr kumimoji="1" lang="ja-JP" altLang="en-US" sz="2800">
                <a:latin typeface="Yu Mincho" panose="02020400000000000000" pitchFamily="18" charset="-128"/>
                <a:ea typeface="Yu Mincho" panose="02020400000000000000" pitchFamily="18" charset="-128"/>
              </a:rPr>
              <a:t>の距離</a:t>
            </a:r>
          </a:p>
        </p:txBody>
      </p:sp>
      <p:pic>
        <p:nvPicPr>
          <p:cNvPr id="9" name="図 8" descr="時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AA8951E-850A-A761-5D77-FAFC547828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8577" y="5273690"/>
            <a:ext cx="30353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3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2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33333E-6 C 0.04622 -3.33333E-6 0.08385 0.06736 0.08385 0.1507 C 0.08385 0.2338 0.04622 0.30139 -6.25E-7 0.30139 C -0.04648 0.30139 -0.08385 0.2338 -0.08385 0.1507 C -0.08385 0.06736 -0.04648 -3.33333E-6 -6.25E-7 -3.33333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図形, 四角形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3D1AC2C-1B10-9AEB-018D-73E973170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159" y="4453931"/>
            <a:ext cx="7772400" cy="110788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25053BB-5C36-05EB-6BEA-5FD44C57F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685" y="273958"/>
            <a:ext cx="8965542" cy="790295"/>
          </a:xfrm>
          <a:prstGeom prst="rect">
            <a:avLst/>
          </a:prstGeom>
        </p:spPr>
      </p:pic>
      <p:pic>
        <p:nvPicPr>
          <p:cNvPr id="5" name="図 4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CCF667C-C7AA-6F14-E520-27E5E43FD1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297" y="1241815"/>
            <a:ext cx="10208692" cy="1322369"/>
          </a:xfrm>
          <a:prstGeom prst="rect">
            <a:avLst/>
          </a:prstGeom>
        </p:spPr>
      </p:pic>
      <p:pic>
        <p:nvPicPr>
          <p:cNvPr id="7" name="図 6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E6882CC-FCAD-C43D-0A1D-2F14E071AB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7042" y="4293817"/>
            <a:ext cx="22098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87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図形, 四角形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0331CCB-C859-A82D-957C-1F4B779D8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9622" y="4489546"/>
            <a:ext cx="7772400" cy="110788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AF0365D-44E3-69BF-91C2-407B3511D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685" y="273958"/>
            <a:ext cx="8965542" cy="790295"/>
          </a:xfrm>
          <a:prstGeom prst="rect">
            <a:avLst/>
          </a:prstGeom>
        </p:spPr>
      </p:pic>
      <p:pic>
        <p:nvPicPr>
          <p:cNvPr id="5" name="図 4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BAE56ED-318F-0B9E-9E19-228995EE65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9817" y="1260565"/>
            <a:ext cx="10032011" cy="1247504"/>
          </a:xfrm>
          <a:prstGeom prst="rect">
            <a:avLst/>
          </a:prstGeom>
        </p:spPr>
      </p:pic>
      <p:pic>
        <p:nvPicPr>
          <p:cNvPr id="7" name="図 6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1F37C63-EF29-0E23-719F-2C33CB4767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2522" y="4489546"/>
            <a:ext cx="45466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665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3BDD2-F87C-2786-3366-620C249CA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E702B16-198A-0E15-B95E-22446A98E17F}"/>
              </a:ext>
            </a:extLst>
          </p:cNvPr>
          <p:cNvSpPr txBox="1"/>
          <p:nvPr/>
        </p:nvSpPr>
        <p:spPr>
          <a:xfrm>
            <a:off x="3415511" y="1513693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B2E1C1A-9830-7AC4-24E6-BE1556097D40}"/>
              </a:ext>
            </a:extLst>
          </p:cNvPr>
          <p:cNvSpPr txBox="1"/>
          <p:nvPr/>
        </p:nvSpPr>
        <p:spPr>
          <a:xfrm>
            <a:off x="1105728" y="2786079"/>
            <a:ext cx="998054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800"/>
              <a:t>不等式で</a:t>
            </a:r>
            <a:r>
              <a:rPr kumimoji="1" lang="ja-JP" altLang="en-US" sz="4800" b="1"/>
              <a:t>範囲</a:t>
            </a:r>
            <a:r>
              <a:rPr kumimoji="1" lang="ja-JP" altLang="en-US" sz="4800"/>
              <a:t>を表すことができる。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530CE35-E81F-4E20-6F95-86B47BD1641C}"/>
              </a:ext>
            </a:extLst>
          </p:cNvPr>
          <p:cNvSpPr txBox="1"/>
          <p:nvPr/>
        </p:nvSpPr>
        <p:spPr>
          <a:xfrm>
            <a:off x="1387018" y="4053567"/>
            <a:ext cx="94179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/>
              <a:t>不等式は大小関係だけでなく、範囲を表す。</a:t>
            </a:r>
          </a:p>
        </p:txBody>
      </p:sp>
    </p:spTree>
    <p:extLst>
      <p:ext uri="{BB962C8B-B14F-4D97-AF65-F5344CB8AC3E}">
        <p14:creationId xmlns:p14="http://schemas.microsoft.com/office/powerpoint/2010/main" val="3144316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4AB0E-BF4F-CC75-C4DA-63843A3EE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0CA9343-683A-843C-95FD-BC118E33A546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CA3DA7C-9336-0DAA-D585-3215F8299F3A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FE4CA5C-06CC-0444-A2F9-10EA116298D7}"/>
              </a:ext>
            </a:extLst>
          </p:cNvPr>
          <p:cNvSpPr txBox="1"/>
          <p:nvPr/>
        </p:nvSpPr>
        <p:spPr>
          <a:xfrm>
            <a:off x="344556" y="1346103"/>
            <a:ext cx="101874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数と式「不等式の表す範囲」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85866F2-2AC8-2F92-1DB8-FDBA5394F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26" y="2585221"/>
            <a:ext cx="11685148" cy="884108"/>
          </a:xfrm>
          <a:prstGeom prst="rect">
            <a:avLst/>
          </a:prstGeom>
        </p:spPr>
      </p:pic>
      <p:pic>
        <p:nvPicPr>
          <p:cNvPr id="10" name="図 9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2C7EFED-1910-FFA8-168F-2C4368305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285" y="3707869"/>
            <a:ext cx="4254500" cy="901700"/>
          </a:xfrm>
          <a:prstGeom prst="rect">
            <a:avLst/>
          </a:prstGeom>
        </p:spPr>
      </p:pic>
      <p:pic>
        <p:nvPicPr>
          <p:cNvPr id="12" name="図 11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FDF0A69-70C5-B0E3-1E42-56D101B4E0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673" y="4395813"/>
            <a:ext cx="10751042" cy="182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233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166</Words>
  <Application>Microsoft Macintosh PowerPoint</Application>
  <PresentationFormat>ワイド画面</PresentationFormat>
  <Paragraphs>29</Paragraphs>
  <Slides>17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3" baseType="lpstr">
      <vt:lpstr>游ゴシック</vt:lpstr>
      <vt:lpstr>游ゴシック Light</vt:lpstr>
      <vt:lpstr>Yu Mincho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11</cp:revision>
  <dcterms:created xsi:type="dcterms:W3CDTF">2024-12-21T06:28:55Z</dcterms:created>
  <dcterms:modified xsi:type="dcterms:W3CDTF">2025-03-15T02:12:59Z</dcterms:modified>
</cp:coreProperties>
</file>