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308" r:id="rId3"/>
    <p:sldId id="279" r:id="rId4"/>
    <p:sldId id="313" r:id="rId5"/>
    <p:sldId id="312" r:id="rId6"/>
    <p:sldId id="311" r:id="rId7"/>
    <p:sldId id="316" r:id="rId8"/>
    <p:sldId id="315" r:id="rId9"/>
    <p:sldId id="317" r:id="rId10"/>
    <p:sldId id="340" r:id="rId11"/>
    <p:sldId id="314" r:id="rId12"/>
    <p:sldId id="307" r:id="rId13"/>
    <p:sldId id="319" r:id="rId14"/>
    <p:sldId id="318" r:id="rId15"/>
    <p:sldId id="321" r:id="rId16"/>
    <p:sldId id="322" r:id="rId17"/>
    <p:sldId id="326" r:id="rId18"/>
    <p:sldId id="325" r:id="rId19"/>
    <p:sldId id="328" r:id="rId20"/>
    <p:sldId id="323" r:id="rId21"/>
    <p:sldId id="327" r:id="rId22"/>
    <p:sldId id="310" r:id="rId23"/>
    <p:sldId id="333" r:id="rId24"/>
    <p:sldId id="336" r:id="rId25"/>
    <p:sldId id="335" r:id="rId26"/>
    <p:sldId id="334" r:id="rId27"/>
    <p:sldId id="337" r:id="rId28"/>
    <p:sldId id="329" r:id="rId29"/>
    <p:sldId id="330" r:id="rId30"/>
    <p:sldId id="331" r:id="rId31"/>
    <p:sldId id="332" r:id="rId32"/>
    <p:sldId id="309" r:id="rId33"/>
    <p:sldId id="339" r:id="rId3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584"/>
    <p:restoredTop sz="91277"/>
  </p:normalViewPr>
  <p:slideViewPr>
    <p:cSldViewPr snapToGrid="0">
      <p:cViewPr varScale="1">
        <p:scale>
          <a:sx n="38" d="100"/>
          <a:sy n="38" d="100"/>
        </p:scale>
        <p:origin x="184" y="1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10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D784205-8D85-1510-6052-4ED50E65B034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046E790-8E22-F014-4CFB-FF239EF5ABD9}"/>
              </a:ext>
            </a:extLst>
          </p:cNvPr>
          <p:cNvSpPr txBox="1"/>
          <p:nvPr/>
        </p:nvSpPr>
        <p:spPr>
          <a:xfrm>
            <a:off x="344556" y="1346103"/>
            <a:ext cx="114954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</a:t>
            </a:r>
            <a:r>
              <a:rPr lang="ja-JP" altLang="en-US" sz="5400" b="1">
                <a:solidFill>
                  <a:schemeClr val="bg1"/>
                </a:solidFill>
              </a:rPr>
              <a:t>「絶対値を含む</a:t>
            </a:r>
            <a:r>
              <a:rPr lang="en-US" altLang="ja-JP" sz="5400" b="1" dirty="0">
                <a:solidFill>
                  <a:schemeClr val="bg1"/>
                </a:solidFill>
              </a:rPr>
              <a:t>1</a:t>
            </a:r>
            <a:r>
              <a:rPr lang="ja-JP" altLang="en-US" sz="5400" b="1">
                <a:solidFill>
                  <a:schemeClr val="bg1"/>
                </a:solidFill>
              </a:rPr>
              <a:t>次方程式」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9" name="図 8" descr="カレンダー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DC6F2A1-821B-B9A8-9413-8FECD46E1E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133" b="29808"/>
          <a:stretch/>
        </p:blipFill>
        <p:spPr>
          <a:xfrm>
            <a:off x="148548" y="4142622"/>
            <a:ext cx="12043452" cy="247683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A4F7B0A-A614-FE5D-1667-DD4CF4480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56" y="2812095"/>
            <a:ext cx="12043452" cy="112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68997-37F1-55A7-3C7E-9E5BB5E31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89A0700-284F-A5BD-A185-9A16AE3359EC}"/>
              </a:ext>
            </a:extLst>
          </p:cNvPr>
          <p:cNvSpPr txBox="1"/>
          <p:nvPr/>
        </p:nvSpPr>
        <p:spPr>
          <a:xfrm>
            <a:off x="3415511" y="151369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67C391A-85FF-79D7-0A06-81AC38928ED7}"/>
              </a:ext>
            </a:extLst>
          </p:cNvPr>
          <p:cNvSpPr txBox="1"/>
          <p:nvPr/>
        </p:nvSpPr>
        <p:spPr>
          <a:xfrm>
            <a:off x="1233008" y="3803244"/>
            <a:ext cx="8858543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「場合分け」をグラフで俯瞰する。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623092F-AF54-DED9-8B32-9C59E835FC92}"/>
              </a:ext>
            </a:extLst>
          </p:cNvPr>
          <p:cNvSpPr txBox="1"/>
          <p:nvPr/>
        </p:nvSpPr>
        <p:spPr>
          <a:xfrm>
            <a:off x="1582631" y="2742868"/>
            <a:ext cx="8159296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絶対値を含む</a:t>
            </a:r>
            <a:r>
              <a:rPr kumimoji="1" lang="en-US" altLang="ja-JP" sz="4400" dirty="0"/>
              <a:t>1</a:t>
            </a:r>
            <a:r>
              <a:rPr kumimoji="1" lang="ja-JP" altLang="en-US" sz="4400"/>
              <a:t>次方程式を解く。</a:t>
            </a:r>
          </a:p>
        </p:txBody>
      </p:sp>
    </p:spTree>
    <p:extLst>
      <p:ext uri="{BB962C8B-B14F-4D97-AF65-F5344CB8AC3E}">
        <p14:creationId xmlns:p14="http://schemas.microsoft.com/office/powerpoint/2010/main" val="4172252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B96D312-77DB-1A1A-0121-7C42D5207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218995"/>
            <a:ext cx="10905066" cy="329878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A7F2E6A-BC5B-7A5F-8E64-1DAD9FEF4C56}"/>
              </a:ext>
            </a:extLst>
          </p:cNvPr>
          <p:cNvSpPr txBox="1"/>
          <p:nvPr/>
        </p:nvSpPr>
        <p:spPr>
          <a:xfrm>
            <a:off x="4964921" y="856278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b="1"/>
              <a:t>絶対値</a:t>
            </a:r>
          </a:p>
        </p:txBody>
      </p:sp>
    </p:spTree>
    <p:extLst>
      <p:ext uri="{BB962C8B-B14F-4D97-AF65-F5344CB8AC3E}">
        <p14:creationId xmlns:p14="http://schemas.microsoft.com/office/powerpoint/2010/main" val="2974480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DE719DC-5A13-5291-6FCB-585993B4C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23" y="330199"/>
            <a:ext cx="11669806" cy="915279"/>
          </a:xfrm>
          <a:prstGeom prst="rect">
            <a:avLst/>
          </a:prstGeom>
        </p:spPr>
      </p:pic>
      <p:pic>
        <p:nvPicPr>
          <p:cNvPr id="2" name="図 1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9E88E9C-73F1-A2A2-3B60-C1D91EB18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028" y="1324634"/>
            <a:ext cx="4298508" cy="55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66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DE719DC-5A13-5291-6FCB-585993B4C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23" y="330199"/>
            <a:ext cx="11669806" cy="915279"/>
          </a:xfrm>
          <a:prstGeom prst="rect">
            <a:avLst/>
          </a:prstGeom>
        </p:spPr>
      </p:pic>
      <p:pic>
        <p:nvPicPr>
          <p:cNvPr id="7" name="図 6" descr="テーブ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04C667B-4D44-EB98-DBD6-F69F372B1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121" y="1249953"/>
            <a:ext cx="6870700" cy="50546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D2D4E611-0A9C-F1E8-146E-072ECDAC8040}"/>
              </a:ext>
            </a:extLst>
          </p:cNvPr>
          <p:cNvSpPr/>
          <p:nvPr/>
        </p:nvSpPr>
        <p:spPr>
          <a:xfrm>
            <a:off x="3930285" y="5596350"/>
            <a:ext cx="201706" cy="20170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E6708F1-5138-57BE-24C4-5A7186D25C53}"/>
                  </a:ext>
                </a:extLst>
              </p:cNvPr>
              <p:cNvSpPr txBox="1"/>
              <p:nvPr/>
            </p:nvSpPr>
            <p:spPr>
              <a:xfrm>
                <a:off x="3898001" y="5890664"/>
                <a:ext cx="258083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1" lang="ja-JP" altLang="en-US" sz="240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E6708F1-5138-57BE-24C4-5A7186D25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001" y="5890664"/>
                <a:ext cx="258083" cy="691471"/>
              </a:xfrm>
              <a:prstGeom prst="rect">
                <a:avLst/>
              </a:prstGeom>
              <a:blipFill>
                <a:blip r:embed="rId4"/>
                <a:stretch>
                  <a:fillRect l="-18182" r="-18182" b="-1428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3F3F7F03-C0F4-7337-D29F-346151812897}"/>
              </a:ext>
            </a:extLst>
          </p:cNvPr>
          <p:cNvCxnSpPr>
            <a:cxnSpLocks/>
            <a:stCxn id="8" idx="7"/>
          </p:cNvCxnSpPr>
          <p:nvPr/>
        </p:nvCxnSpPr>
        <p:spPr>
          <a:xfrm flipV="1">
            <a:off x="4102452" y="1493134"/>
            <a:ext cx="2043974" cy="4132755"/>
          </a:xfrm>
          <a:prstGeom prst="line">
            <a:avLst/>
          </a:prstGeom>
          <a:ln w="57150">
            <a:solidFill>
              <a:srgbClr val="E970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15E22B2A-03B9-8BCE-3F4E-BC209EF36B83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1915850" y="1493134"/>
            <a:ext cx="2043974" cy="4132755"/>
          </a:xfrm>
          <a:prstGeom prst="line">
            <a:avLst/>
          </a:prstGeom>
          <a:ln w="57150">
            <a:solidFill>
              <a:srgbClr val="E970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0DCC9166-54A7-B794-03B3-022C1AEC04CA}"/>
                  </a:ext>
                </a:extLst>
              </p:cNvPr>
              <p:cNvSpPr txBox="1"/>
              <p:nvPr/>
            </p:nvSpPr>
            <p:spPr>
              <a:xfrm rot="17815360">
                <a:off x="4354290" y="2097214"/>
                <a:ext cx="206165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kumimoji="1" lang="ja-JP" altLang="en-US" sz="32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0DCC9166-54A7-B794-03B3-022C1AEC0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815360">
                <a:off x="4354290" y="2097214"/>
                <a:ext cx="2061655" cy="492443"/>
              </a:xfrm>
              <a:prstGeom prst="rect">
                <a:avLst/>
              </a:prstGeom>
              <a:blipFill>
                <a:blip r:embed="rId5"/>
                <a:stretch>
                  <a:fillRect t="-2454" r="-3636" b="-613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8B87560A-4768-5D28-DD09-E57179FF34E8}"/>
                  </a:ext>
                </a:extLst>
              </p:cNvPr>
              <p:cNvSpPr txBox="1"/>
              <p:nvPr/>
            </p:nvSpPr>
            <p:spPr>
              <a:xfrm rot="3885758">
                <a:off x="946663" y="2254303"/>
                <a:ext cx="236782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kumimoji="1" lang="ja-JP" altLang="en-US" sz="32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8B87560A-4768-5D28-DD09-E57179FF3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885758">
                <a:off x="946663" y="2254303"/>
                <a:ext cx="2367828" cy="492443"/>
              </a:xfrm>
              <a:prstGeom prst="rect">
                <a:avLst/>
              </a:prstGeom>
              <a:blipFill>
                <a:blip r:embed="rId6"/>
                <a:stretch>
                  <a:fillRect l="-9483" t="-538" b="-322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709D385A-0B15-A3ED-1731-C291E2281BC1}"/>
              </a:ext>
            </a:extLst>
          </p:cNvPr>
          <p:cNvCxnSpPr/>
          <p:nvPr/>
        </p:nvCxnSpPr>
        <p:spPr>
          <a:xfrm flipV="1">
            <a:off x="2708476" y="2037144"/>
            <a:ext cx="4213185" cy="4199255"/>
          </a:xfrm>
          <a:prstGeom prst="line">
            <a:avLst/>
          </a:prstGeom>
          <a:ln w="57150">
            <a:solidFill>
              <a:srgbClr val="007F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7BDFF7F-6CB0-9D75-AEFA-AF3A2E5EBC15}"/>
                  </a:ext>
                </a:extLst>
              </p:cNvPr>
              <p:cNvSpPr txBox="1"/>
              <p:nvPr/>
            </p:nvSpPr>
            <p:spPr>
              <a:xfrm rot="18928527">
                <a:off x="5874121" y="2724970"/>
                <a:ext cx="97802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solidFill>
                            <a:srgbClr val="007FBA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2800" b="0" i="1" smtClean="0">
                          <a:solidFill>
                            <a:srgbClr val="007FB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2800" b="0" i="1" smtClean="0">
                          <a:solidFill>
                            <a:srgbClr val="007FBA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kumimoji="1" lang="ja-JP" altLang="en-US" sz="2800">
                  <a:solidFill>
                    <a:srgbClr val="007FBA"/>
                  </a:solidFill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7BDFF7F-6CB0-9D75-AEFA-AF3A2E5EB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928527">
                <a:off x="5874121" y="2724970"/>
                <a:ext cx="978025" cy="430887"/>
              </a:xfrm>
              <a:prstGeom prst="rect">
                <a:avLst/>
              </a:prstGeom>
              <a:blipFill>
                <a:blip r:embed="rId7"/>
                <a:stretch>
                  <a:fillRect b="-113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図 23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AB90BDD-336A-9407-8CD2-42BB4B5A2D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1028" y="1324634"/>
            <a:ext cx="4298508" cy="558651"/>
          </a:xfrm>
          <a:prstGeom prst="rect">
            <a:avLst/>
          </a:prstGeom>
        </p:spPr>
      </p:pic>
      <p:sp>
        <p:nvSpPr>
          <p:cNvPr id="25" name="円/楕円 24">
            <a:extLst>
              <a:ext uri="{FF2B5EF4-FFF2-40B4-BE49-F238E27FC236}">
                <a16:creationId xmlns:a16="http://schemas.microsoft.com/office/drawing/2014/main" id="{47EC8F65-0F26-B56D-F5EF-D0CC1A14C476}"/>
              </a:ext>
            </a:extLst>
          </p:cNvPr>
          <p:cNvSpPr/>
          <p:nvPr/>
        </p:nvSpPr>
        <p:spPr>
          <a:xfrm>
            <a:off x="4714215" y="4019196"/>
            <a:ext cx="201706" cy="20170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25">
            <a:extLst>
              <a:ext uri="{FF2B5EF4-FFF2-40B4-BE49-F238E27FC236}">
                <a16:creationId xmlns:a16="http://schemas.microsoft.com/office/drawing/2014/main" id="{5A294F97-290C-5D52-0AFC-8E884A73936D}"/>
              </a:ext>
            </a:extLst>
          </p:cNvPr>
          <p:cNvSpPr/>
          <p:nvPr/>
        </p:nvSpPr>
        <p:spPr>
          <a:xfrm>
            <a:off x="3626195" y="5084067"/>
            <a:ext cx="201706" cy="20170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/楕円 26">
            <a:extLst>
              <a:ext uri="{FF2B5EF4-FFF2-40B4-BE49-F238E27FC236}">
                <a16:creationId xmlns:a16="http://schemas.microsoft.com/office/drawing/2014/main" id="{AA446711-5958-0681-60D0-9DDE4FB572B5}"/>
              </a:ext>
            </a:extLst>
          </p:cNvPr>
          <p:cNvSpPr/>
          <p:nvPr/>
        </p:nvSpPr>
        <p:spPr>
          <a:xfrm>
            <a:off x="7500328" y="2509672"/>
            <a:ext cx="201706" cy="20170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A1040AF-7948-C821-A5B4-A5C9BC6886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23952" y="2343435"/>
            <a:ext cx="3301452" cy="444142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CE6447E8-A463-E4C5-E467-3AF27882D0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61239" y="3077095"/>
            <a:ext cx="1091993" cy="340361"/>
          </a:xfrm>
          <a:prstGeom prst="rect">
            <a:avLst/>
          </a:prstGeom>
        </p:spPr>
      </p:pic>
      <p:sp>
        <p:nvSpPr>
          <p:cNvPr id="32" name="円/楕円 31">
            <a:extLst>
              <a:ext uri="{FF2B5EF4-FFF2-40B4-BE49-F238E27FC236}">
                <a16:creationId xmlns:a16="http://schemas.microsoft.com/office/drawing/2014/main" id="{366085CF-0F14-4E84-A059-272B11D27AEF}"/>
              </a:ext>
            </a:extLst>
          </p:cNvPr>
          <p:cNvSpPr/>
          <p:nvPr/>
        </p:nvSpPr>
        <p:spPr>
          <a:xfrm>
            <a:off x="7514434" y="3892213"/>
            <a:ext cx="201706" cy="20170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4" name="図 3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CCD1B72-4A58-9433-AF80-6D1C180AAF3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23952" y="3780905"/>
            <a:ext cx="3169975" cy="439997"/>
          </a:xfrm>
          <a:prstGeom prst="rect">
            <a:avLst/>
          </a:prstGeom>
        </p:spPr>
      </p:pic>
      <p:pic>
        <p:nvPicPr>
          <p:cNvPr id="36" name="図 35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204484C-6A3E-17E8-275F-04BAED36DE2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61239" y="4401514"/>
            <a:ext cx="1150761" cy="439997"/>
          </a:xfrm>
          <a:prstGeom prst="rect">
            <a:avLst/>
          </a:prstGeom>
        </p:spPr>
      </p:pic>
      <p:pic>
        <p:nvPicPr>
          <p:cNvPr id="38" name="図 37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9A4A36F-E222-6CF8-C102-DF340ECB9EE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72447" y="5184920"/>
            <a:ext cx="34417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0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8" grpId="0"/>
      <p:bldP spid="19" grpId="0"/>
      <p:bldP spid="22" grpId="0"/>
      <p:bldP spid="25" grpId="0" animBg="1"/>
      <p:bldP spid="26" grpId="0" animBg="1"/>
      <p:bldP spid="27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7FD31DB-E7CD-02D3-47FD-046955976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816" y="1459356"/>
            <a:ext cx="10986367" cy="366728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A227BFD-0C6A-5DD6-E6EA-44A17F1315D0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E23D33-D136-3004-9E5C-091D7D82ABC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</p:spTree>
    <p:extLst>
      <p:ext uri="{BB962C8B-B14F-4D97-AF65-F5344CB8AC3E}">
        <p14:creationId xmlns:p14="http://schemas.microsoft.com/office/powerpoint/2010/main" val="3933882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6420BF9-7FD7-EFA4-D114-46B29707D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30" y="381000"/>
            <a:ext cx="4051300" cy="6096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DBFD5E8-BBEA-C08E-999D-2A5E9A553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30" y="1194529"/>
            <a:ext cx="7772400" cy="496110"/>
          </a:xfrm>
          <a:prstGeom prst="rect">
            <a:avLst/>
          </a:prstGeom>
        </p:spPr>
      </p:pic>
      <p:pic>
        <p:nvPicPr>
          <p:cNvPr id="7" name="図 6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363EF88-FAC1-2700-DAA8-C6084CFCB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453" y="1690639"/>
            <a:ext cx="6917441" cy="510573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9513BE1F-9F66-1F38-FB1A-767EB315266B}"/>
              </a:ext>
            </a:extLst>
          </p:cNvPr>
          <p:cNvSpPr/>
          <p:nvPr/>
        </p:nvSpPr>
        <p:spPr>
          <a:xfrm>
            <a:off x="4684235" y="4588820"/>
            <a:ext cx="201706" cy="20170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B7AC21CD-2FE3-CAA9-B9DF-42337176C5B0}"/>
              </a:ext>
            </a:extLst>
          </p:cNvPr>
          <p:cNvSpPr/>
          <p:nvPr/>
        </p:nvSpPr>
        <p:spPr>
          <a:xfrm>
            <a:off x="4045915" y="5233967"/>
            <a:ext cx="201706" cy="20170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304B3E0-0023-D09E-C76A-35E6B39DC0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3875" y="2008057"/>
            <a:ext cx="3327400" cy="533400"/>
          </a:xfrm>
          <a:prstGeom prst="rect">
            <a:avLst/>
          </a:prstGeom>
        </p:spPr>
      </p:pic>
      <p:sp>
        <p:nvSpPr>
          <p:cNvPr id="12" name="円/楕円 11">
            <a:extLst>
              <a:ext uri="{FF2B5EF4-FFF2-40B4-BE49-F238E27FC236}">
                <a16:creationId xmlns:a16="http://schemas.microsoft.com/office/drawing/2014/main" id="{2F22C1A8-0965-D4BA-347E-0EF156EF5EB1}"/>
              </a:ext>
            </a:extLst>
          </p:cNvPr>
          <p:cNvSpPr/>
          <p:nvPr/>
        </p:nvSpPr>
        <p:spPr>
          <a:xfrm>
            <a:off x="7859093" y="2173904"/>
            <a:ext cx="201706" cy="20170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945EF99B-5F8E-5BE3-1A87-0F0CB3F75658}"/>
              </a:ext>
            </a:extLst>
          </p:cNvPr>
          <p:cNvSpPr/>
          <p:nvPr/>
        </p:nvSpPr>
        <p:spPr>
          <a:xfrm>
            <a:off x="7873633" y="3702879"/>
            <a:ext cx="201706" cy="20170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8AD951E-D82B-B50B-4CED-F8FDB71B6D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7426" y="2724002"/>
            <a:ext cx="1130300" cy="431800"/>
          </a:xfrm>
          <a:prstGeom prst="rect">
            <a:avLst/>
          </a:prstGeom>
        </p:spPr>
      </p:pic>
      <p:pic>
        <p:nvPicPr>
          <p:cNvPr id="17" name="図 16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B4EB27A-8C6B-BF28-81E5-A8571050A7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7825" y="3530682"/>
            <a:ext cx="3619500" cy="546100"/>
          </a:xfrm>
          <a:prstGeom prst="rect">
            <a:avLst/>
          </a:prstGeom>
        </p:spPr>
      </p:pic>
      <p:pic>
        <p:nvPicPr>
          <p:cNvPr id="19" name="図 18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47B76F5-766E-9AA2-F5F6-A2ACD35A58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7426" y="4080409"/>
            <a:ext cx="1155700" cy="419100"/>
          </a:xfrm>
          <a:prstGeom prst="rect">
            <a:avLst/>
          </a:prstGeom>
        </p:spPr>
      </p:pic>
      <p:pic>
        <p:nvPicPr>
          <p:cNvPr id="21" name="図 20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9FBBEFD-FEE4-B3E6-A685-4DD15DE747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3875" y="5233967"/>
            <a:ext cx="29591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5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7609F92-44A0-2610-F0CB-60ADD5CCD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16" y="459685"/>
            <a:ext cx="3644900" cy="571500"/>
          </a:xfrm>
          <a:prstGeom prst="rect">
            <a:avLst/>
          </a:prstGeom>
        </p:spPr>
      </p:pic>
      <p:pic>
        <p:nvPicPr>
          <p:cNvPr id="5" name="図 4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40D47EA-1DCC-BFCB-88BA-A2B8B90FB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06" y="1284357"/>
            <a:ext cx="7073900" cy="52832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57D3AAEF-D33D-08DB-053F-E3C9E05F5D03}"/>
              </a:ext>
            </a:extLst>
          </p:cNvPr>
          <p:cNvSpPr/>
          <p:nvPr/>
        </p:nvSpPr>
        <p:spPr>
          <a:xfrm>
            <a:off x="3505615" y="4300296"/>
            <a:ext cx="201706" cy="20170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F92C762D-0ACD-8448-A028-BB04F188A5E0}"/>
              </a:ext>
            </a:extLst>
          </p:cNvPr>
          <p:cNvSpPr/>
          <p:nvPr/>
        </p:nvSpPr>
        <p:spPr>
          <a:xfrm>
            <a:off x="7374231" y="1882729"/>
            <a:ext cx="201706" cy="20170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A9C96BC-D521-A18C-B9CC-B05C22CEA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7065" y="1710532"/>
            <a:ext cx="3632200" cy="546100"/>
          </a:xfrm>
          <a:prstGeom prst="rect">
            <a:avLst/>
          </a:prstGeom>
        </p:spPr>
      </p:pic>
      <p:pic>
        <p:nvPicPr>
          <p:cNvPr id="11" name="図 1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0C183DC-C729-395D-B78B-E1F628BF9C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2083" y="2406968"/>
            <a:ext cx="1181100" cy="444500"/>
          </a:xfrm>
          <a:prstGeom prst="rect">
            <a:avLst/>
          </a:prstGeom>
        </p:spPr>
      </p:pic>
      <p:pic>
        <p:nvPicPr>
          <p:cNvPr id="13" name="図 1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F315EF2-32FE-A357-A05B-FC82CD51EA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6133" y="4992077"/>
            <a:ext cx="24130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5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箱ひげ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8227EEE-45C8-5E92-284D-570142B3C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9" y="294264"/>
            <a:ext cx="3619500" cy="622300"/>
          </a:xfrm>
          <a:prstGeom prst="rect">
            <a:avLst/>
          </a:prstGeom>
        </p:spPr>
      </p:pic>
      <p:pic>
        <p:nvPicPr>
          <p:cNvPr id="5" name="図 4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3F37E1C-2B92-B645-9EED-D94DDB196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09" y="1268256"/>
            <a:ext cx="7772400" cy="478666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7B239B1F-F4A0-F71B-3ED8-C6C40CA1C9CC}"/>
              </a:ext>
            </a:extLst>
          </p:cNvPr>
          <p:cNvSpPr/>
          <p:nvPr/>
        </p:nvSpPr>
        <p:spPr>
          <a:xfrm>
            <a:off x="5078130" y="2830358"/>
            <a:ext cx="201706" cy="20170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E02C1FC9-5E59-0665-230B-25841A296E02}"/>
              </a:ext>
            </a:extLst>
          </p:cNvPr>
          <p:cNvSpPr/>
          <p:nvPr/>
        </p:nvSpPr>
        <p:spPr>
          <a:xfrm>
            <a:off x="7958686" y="2347141"/>
            <a:ext cx="201706" cy="20170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 descr="ロゴ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F26B9E3-A3D3-6724-111B-38DC25024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029" y="2135345"/>
            <a:ext cx="3352800" cy="508000"/>
          </a:xfrm>
          <a:prstGeom prst="rect">
            <a:avLst/>
          </a:prstGeom>
        </p:spPr>
      </p:pic>
      <p:pic>
        <p:nvPicPr>
          <p:cNvPr id="11" name="図 10" descr="弦楽器, 挿絵, ギター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1EF5396-471C-EBCA-8806-B79B45631C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7126" y="2887134"/>
            <a:ext cx="1219200" cy="406400"/>
          </a:xfrm>
          <a:prstGeom prst="rect">
            <a:avLst/>
          </a:prstGeom>
        </p:spPr>
      </p:pic>
      <p:pic>
        <p:nvPicPr>
          <p:cNvPr id="13" name="図 1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F5F1E45-BAAC-838C-602D-EAA2B6F425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1429" y="4814179"/>
            <a:ext cx="24257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65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4D88801-D147-52FD-7557-1A966A3FE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03" y="1580827"/>
            <a:ext cx="14117333" cy="196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67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A53B295-89CB-5B8A-4842-3956E71FA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00" y="253608"/>
            <a:ext cx="11655572" cy="308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56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, Teams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55435E1-6447-6DB9-18CE-D50464FB4D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407"/>
          <a:stretch/>
        </p:blipFill>
        <p:spPr>
          <a:xfrm>
            <a:off x="91642" y="-183293"/>
            <a:ext cx="12008716" cy="704129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D70CAD8-A7ED-5CFC-5DCB-C500B0D7DB6F}"/>
              </a:ext>
            </a:extLst>
          </p:cNvPr>
          <p:cNvSpPr txBox="1"/>
          <p:nvPr/>
        </p:nvSpPr>
        <p:spPr>
          <a:xfrm>
            <a:off x="2770908" y="5925187"/>
            <a:ext cx="7135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000"/>
              <a:t>https://www.geogebra.org/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FD3D3F-E4E3-89DC-E86C-47425CA2DE2C}"/>
              </a:ext>
            </a:extLst>
          </p:cNvPr>
          <p:cNvSpPr txBox="1"/>
          <p:nvPr/>
        </p:nvSpPr>
        <p:spPr>
          <a:xfrm>
            <a:off x="2202872" y="0"/>
            <a:ext cx="65947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9600" b="1" dirty="0">
                <a:solidFill>
                  <a:srgbClr val="E97095"/>
                </a:solidFill>
              </a:rPr>
              <a:t>GeoGebra</a:t>
            </a:r>
            <a:endParaRPr lang="ja-JP" altLang="en-US" sz="9600">
              <a:solidFill>
                <a:srgbClr val="E970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227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画面収録 2025-03-05 13.56.35">
            <a:hlinkClick r:id="" action="ppaction://media"/>
            <a:extLst>
              <a:ext uri="{FF2B5EF4-FFF2-40B4-BE49-F238E27FC236}">
                <a16:creationId xmlns:a16="http://schemas.microsoft.com/office/drawing/2014/main" id="{913CFDB7-6C85-A93A-D589-C3B5EDE57A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13" y="7938"/>
            <a:ext cx="12192000" cy="684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2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70B678F-77B9-0B07-07B3-47F50C814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924" y="204685"/>
            <a:ext cx="8864325" cy="6653315"/>
          </a:xfrm>
          <a:prstGeom prst="rect">
            <a:avLst/>
          </a:prstGeom>
        </p:spPr>
      </p:pic>
      <p:pic>
        <p:nvPicPr>
          <p:cNvPr id="5" name="図 4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A2FAA31-5597-D7D7-DD45-22F96EB66B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2000"/>
          </a:blip>
          <a:stretch>
            <a:fillRect/>
          </a:stretch>
        </p:blipFill>
        <p:spPr>
          <a:xfrm>
            <a:off x="272361" y="1222513"/>
            <a:ext cx="9169112" cy="250466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56A452A-89BA-9C1E-63F6-4A86A84ADC6C}"/>
              </a:ext>
            </a:extLst>
          </p:cNvPr>
          <p:cNvSpPr/>
          <p:nvPr/>
        </p:nvSpPr>
        <p:spPr>
          <a:xfrm>
            <a:off x="272362" y="204685"/>
            <a:ext cx="5102072" cy="877666"/>
          </a:xfrm>
          <a:prstGeom prst="rect">
            <a:avLst/>
          </a:prstGeom>
          <a:solidFill>
            <a:srgbClr val="E970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b="1"/>
              <a:t>ビデオを止めて考えてみよう</a:t>
            </a:r>
          </a:p>
        </p:txBody>
      </p:sp>
    </p:spTree>
    <p:extLst>
      <p:ext uri="{BB962C8B-B14F-4D97-AF65-F5344CB8AC3E}">
        <p14:creationId xmlns:p14="http://schemas.microsoft.com/office/powerpoint/2010/main" val="18239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2BECE0A-85B2-3206-98E4-D2436596D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144948"/>
            <a:ext cx="7772400" cy="581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10F007B-B38F-ED8D-28EB-5C3954DC6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482600"/>
            <a:ext cx="7772400" cy="5514363"/>
          </a:xfrm>
          <a:prstGeom prst="rect">
            <a:avLst/>
          </a:prstGeom>
        </p:spPr>
      </p:pic>
      <p:pic>
        <p:nvPicPr>
          <p:cNvPr id="4" name="図 3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49167EB-42BF-D235-93FF-CB966545FC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3100" y="482600"/>
            <a:ext cx="7772400" cy="5514363"/>
          </a:xfrm>
          <a:prstGeom prst="rect">
            <a:avLst/>
          </a:prstGeom>
        </p:spPr>
      </p:pic>
      <p:pic>
        <p:nvPicPr>
          <p:cNvPr id="5" name="図 4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2292B21-5EB6-28D6-9B6A-88894EFBA3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3100" y="185490"/>
            <a:ext cx="7772400" cy="5811473"/>
          </a:xfrm>
          <a:prstGeom prst="rect">
            <a:avLst/>
          </a:prstGeom>
        </p:spPr>
      </p:pic>
      <p:pic>
        <p:nvPicPr>
          <p:cNvPr id="6" name="図 5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9236727-9E7D-67B4-13D1-534189AB20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43100" y="185490"/>
            <a:ext cx="7772400" cy="581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90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53F4830-377B-4EAA-E79B-6A1921242C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9000"/>
          </a:blip>
          <a:stretch>
            <a:fillRect/>
          </a:stretch>
        </p:blipFill>
        <p:spPr>
          <a:xfrm>
            <a:off x="1606903" y="144948"/>
            <a:ext cx="8978193" cy="6713052"/>
          </a:xfrm>
          <a:prstGeom prst="rect">
            <a:avLst/>
          </a:prstGeom>
        </p:spPr>
      </p:pic>
      <p:pic>
        <p:nvPicPr>
          <p:cNvPr id="6" name="図 5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DFDF52D-4BCF-60BD-FCDC-76530839B6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06902" y="144948"/>
            <a:ext cx="8978193" cy="671305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483A1F0-CE95-6ED3-C35C-0595D57376DD}"/>
              </a:ext>
            </a:extLst>
          </p:cNvPr>
          <p:cNvSpPr txBox="1"/>
          <p:nvPr/>
        </p:nvSpPr>
        <p:spPr>
          <a:xfrm>
            <a:off x="536713" y="954156"/>
            <a:ext cx="75200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b="1"/>
              <a:t>なぜ水平な部分をもつのか？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56A1A372-AB01-ABE7-4A8B-9EB333827449}"/>
                  </a:ext>
                </a:extLst>
              </p:cNvPr>
              <p:cNvSpPr txBox="1"/>
              <p:nvPr/>
            </p:nvSpPr>
            <p:spPr>
              <a:xfrm>
                <a:off x="715618" y="1902502"/>
                <a:ext cx="6764865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5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kumimoji="1" lang="en-US" altLang="ja-JP" sz="5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kumimoji="1" lang="en-US" altLang="ja-JP" sz="5400" b="1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5400" b="1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kumimoji="1" lang="en-US" altLang="ja-JP" sz="5400" b="1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1" lang="en-US" altLang="ja-JP" sz="5400" b="1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kumimoji="1" lang="en-US" altLang="ja-JP" sz="5400" b="1" i="1" smtClean="0">
                          <a:solidFill>
                            <a:srgbClr val="007FBA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kumimoji="1" lang="en-US" altLang="ja-JP" sz="5400" b="1" i="1" smtClean="0">
                              <a:solidFill>
                                <a:srgbClr val="007FBA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5400" b="1" i="1" smtClean="0">
                              <a:solidFill>
                                <a:srgbClr val="007FBA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kumimoji="1" lang="en-US" altLang="ja-JP" sz="5400" b="1" i="1" smtClean="0">
                              <a:solidFill>
                                <a:srgbClr val="007FBA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1" lang="en-US" altLang="ja-JP" sz="5400" b="1" i="1" smtClean="0">
                              <a:solidFill>
                                <a:srgbClr val="007FBA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</m:oMath>
                  </m:oMathPara>
                </a14:m>
                <a:endParaRPr kumimoji="1" lang="en-US" altLang="ja-JP" sz="5400" b="1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56A1A372-AB01-ABE7-4A8B-9EB3338274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18" y="1902502"/>
                <a:ext cx="6764865" cy="830997"/>
              </a:xfrm>
              <a:prstGeom prst="rect">
                <a:avLst/>
              </a:prstGeom>
              <a:blipFill>
                <a:blip r:embed="rId3"/>
                <a:stretch>
                  <a:fillRect l="-1689" b="-238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10F1CBE2-3774-4E6D-D3D6-45AC927347A6}"/>
              </a:ext>
            </a:extLst>
          </p:cNvPr>
          <p:cNvCxnSpPr>
            <a:cxnSpLocks/>
          </p:cNvCxnSpPr>
          <p:nvPr/>
        </p:nvCxnSpPr>
        <p:spPr>
          <a:xfrm>
            <a:off x="6228522" y="4525618"/>
            <a:ext cx="742121" cy="0"/>
          </a:xfrm>
          <a:prstGeom prst="straightConnector1">
            <a:avLst/>
          </a:prstGeom>
          <a:ln w="57150">
            <a:solidFill>
              <a:srgbClr val="007FBA"/>
            </a:solidFill>
            <a:tailEnd type="triangle"/>
          </a:ln>
          <a:effectLst>
            <a:glow rad="266096">
              <a:schemeClr val="bg1">
                <a:alpha val="56967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8471BF51-96FF-9C35-A642-3D3256C827BB}"/>
              </a:ext>
            </a:extLst>
          </p:cNvPr>
          <p:cNvCxnSpPr>
            <a:cxnSpLocks/>
          </p:cNvCxnSpPr>
          <p:nvPr/>
        </p:nvCxnSpPr>
        <p:spPr>
          <a:xfrm>
            <a:off x="6957391" y="4538870"/>
            <a:ext cx="13252" cy="795130"/>
          </a:xfrm>
          <a:prstGeom prst="straightConnector1">
            <a:avLst/>
          </a:prstGeom>
          <a:ln w="57150">
            <a:solidFill>
              <a:srgbClr val="007FBA"/>
            </a:solidFill>
            <a:tailEnd type="triangle"/>
          </a:ln>
          <a:effectLst>
            <a:glow rad="266096">
              <a:schemeClr val="bg1">
                <a:alpha val="56967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68A0BC47-3CAE-9BE8-2FD3-ECD3CEA3DCB0}"/>
              </a:ext>
            </a:extLst>
          </p:cNvPr>
          <p:cNvCxnSpPr>
            <a:cxnSpLocks/>
          </p:cNvCxnSpPr>
          <p:nvPr/>
        </p:nvCxnSpPr>
        <p:spPr>
          <a:xfrm>
            <a:off x="6248400" y="6042991"/>
            <a:ext cx="742121" cy="0"/>
          </a:xfrm>
          <a:prstGeom prst="straightConnector1">
            <a:avLst/>
          </a:prstGeom>
          <a:ln w="57150">
            <a:solidFill>
              <a:srgbClr val="E97095"/>
            </a:solidFill>
            <a:tailEnd type="triangle"/>
          </a:ln>
          <a:effectLst>
            <a:glow rad="266096">
              <a:schemeClr val="bg1">
                <a:alpha val="56967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23CC28C1-287E-557A-BD7B-D8D264A30D7A}"/>
              </a:ext>
            </a:extLst>
          </p:cNvPr>
          <p:cNvCxnSpPr>
            <a:cxnSpLocks/>
          </p:cNvCxnSpPr>
          <p:nvPr/>
        </p:nvCxnSpPr>
        <p:spPr>
          <a:xfrm flipH="1" flipV="1">
            <a:off x="6964017" y="5334000"/>
            <a:ext cx="6626" cy="708991"/>
          </a:xfrm>
          <a:prstGeom prst="straightConnector1">
            <a:avLst/>
          </a:prstGeom>
          <a:ln w="57150">
            <a:solidFill>
              <a:srgbClr val="E97095"/>
            </a:solidFill>
            <a:tailEnd type="triangle"/>
          </a:ln>
          <a:effectLst>
            <a:glow rad="266096">
              <a:schemeClr val="bg1">
                <a:alpha val="56967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31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53F4830-377B-4EAA-E79B-6A1921242C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9000"/>
          </a:blip>
          <a:stretch>
            <a:fillRect/>
          </a:stretch>
        </p:blipFill>
        <p:spPr>
          <a:xfrm>
            <a:off x="1606903" y="144948"/>
            <a:ext cx="8978193" cy="6713052"/>
          </a:xfrm>
          <a:prstGeom prst="rect">
            <a:avLst/>
          </a:prstGeom>
        </p:spPr>
      </p:pic>
      <p:pic>
        <p:nvPicPr>
          <p:cNvPr id="5" name="図 4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C15C06F-8735-D688-8736-A852ACEED0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06903" y="144948"/>
            <a:ext cx="8978193" cy="671305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483A1F0-CE95-6ED3-C35C-0595D57376DD}"/>
              </a:ext>
            </a:extLst>
          </p:cNvPr>
          <p:cNvSpPr txBox="1"/>
          <p:nvPr/>
        </p:nvSpPr>
        <p:spPr>
          <a:xfrm>
            <a:off x="516835" y="934278"/>
            <a:ext cx="85635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b="1"/>
              <a:t>なぜ</a:t>
            </a:r>
            <a:r>
              <a:rPr kumimoji="1" lang="en-US" altLang="ja-JP" sz="4400" b="1" dirty="0"/>
              <a:t>x&gt;3</a:t>
            </a:r>
            <a:r>
              <a:rPr kumimoji="1" lang="ja-JP" altLang="en-US" sz="4400" b="1"/>
              <a:t>で傾きが２になるのか？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4CC76808-D1B7-BC4F-56EF-24D1BFA5B099}"/>
                  </a:ext>
                </a:extLst>
              </p:cNvPr>
              <p:cNvSpPr txBox="1"/>
              <p:nvPr/>
            </p:nvSpPr>
            <p:spPr>
              <a:xfrm>
                <a:off x="715618" y="1902502"/>
                <a:ext cx="6764865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5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kumimoji="1" lang="en-US" altLang="ja-JP" sz="5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kumimoji="1" lang="en-US" altLang="ja-JP" sz="5400" b="1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5400" b="1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kumimoji="1" lang="en-US" altLang="ja-JP" sz="5400" b="1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1" lang="en-US" altLang="ja-JP" sz="5400" b="1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kumimoji="1" lang="en-US" altLang="ja-JP" sz="5400" b="1" i="1" smtClean="0">
                          <a:solidFill>
                            <a:srgbClr val="007FBA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kumimoji="1" lang="en-US" altLang="ja-JP" sz="5400" b="1" i="1" smtClean="0">
                              <a:solidFill>
                                <a:srgbClr val="007FBA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5400" b="1" i="1" smtClean="0">
                              <a:solidFill>
                                <a:srgbClr val="007FBA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kumimoji="1" lang="en-US" altLang="ja-JP" sz="5400" b="1" i="1" smtClean="0">
                              <a:solidFill>
                                <a:srgbClr val="007FBA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1" lang="en-US" altLang="ja-JP" sz="5400" b="1" i="1" smtClean="0">
                              <a:solidFill>
                                <a:srgbClr val="007FBA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</m:oMath>
                  </m:oMathPara>
                </a14:m>
                <a:endParaRPr kumimoji="1" lang="en-US" altLang="ja-JP" sz="5400" b="1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4CC76808-D1B7-BC4F-56EF-24D1BFA5B0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18" y="1902502"/>
                <a:ext cx="6764865" cy="830997"/>
              </a:xfrm>
              <a:prstGeom prst="rect">
                <a:avLst/>
              </a:prstGeom>
              <a:blipFill>
                <a:blip r:embed="rId3"/>
                <a:stretch>
                  <a:fillRect l="-1689" b="-238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1DE88895-16DA-50A5-779B-CA62B453DDBE}"/>
              </a:ext>
            </a:extLst>
          </p:cNvPr>
          <p:cNvCxnSpPr>
            <a:cxnSpLocks/>
          </p:cNvCxnSpPr>
          <p:nvPr/>
        </p:nvCxnSpPr>
        <p:spPr>
          <a:xfrm>
            <a:off x="7745896" y="6062871"/>
            <a:ext cx="742121" cy="0"/>
          </a:xfrm>
          <a:prstGeom prst="straightConnector1">
            <a:avLst/>
          </a:prstGeom>
          <a:ln w="57150">
            <a:solidFill>
              <a:srgbClr val="007FBA"/>
            </a:solidFill>
            <a:tailEnd type="triangle"/>
          </a:ln>
          <a:effectLst>
            <a:glow rad="266096">
              <a:schemeClr val="bg1">
                <a:alpha val="56967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B6D3E768-5C9B-05E3-BAB0-6F30D33E9A2B}"/>
              </a:ext>
            </a:extLst>
          </p:cNvPr>
          <p:cNvCxnSpPr>
            <a:cxnSpLocks/>
          </p:cNvCxnSpPr>
          <p:nvPr/>
        </p:nvCxnSpPr>
        <p:spPr>
          <a:xfrm flipV="1">
            <a:off x="8501269" y="5261113"/>
            <a:ext cx="0" cy="801758"/>
          </a:xfrm>
          <a:prstGeom prst="straightConnector1">
            <a:avLst/>
          </a:prstGeom>
          <a:ln w="57150">
            <a:solidFill>
              <a:srgbClr val="007FBA"/>
            </a:solidFill>
            <a:tailEnd type="triangle"/>
          </a:ln>
          <a:effectLst>
            <a:glow rad="266096">
              <a:schemeClr val="bg1">
                <a:alpha val="56967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705020D9-5050-54BB-8F00-CA9753004682}"/>
              </a:ext>
            </a:extLst>
          </p:cNvPr>
          <p:cNvCxnSpPr>
            <a:cxnSpLocks/>
          </p:cNvCxnSpPr>
          <p:nvPr/>
        </p:nvCxnSpPr>
        <p:spPr>
          <a:xfrm>
            <a:off x="7812157" y="4532243"/>
            <a:ext cx="742121" cy="0"/>
          </a:xfrm>
          <a:prstGeom prst="straightConnector1">
            <a:avLst/>
          </a:prstGeom>
          <a:ln w="57150">
            <a:solidFill>
              <a:srgbClr val="E97095"/>
            </a:solidFill>
            <a:tailEnd type="triangle"/>
          </a:ln>
          <a:effectLst>
            <a:glow rad="266096">
              <a:schemeClr val="bg1">
                <a:alpha val="56967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B7CFADD8-2094-B59E-8592-BCFE100F77D4}"/>
              </a:ext>
            </a:extLst>
          </p:cNvPr>
          <p:cNvCxnSpPr>
            <a:cxnSpLocks/>
          </p:cNvCxnSpPr>
          <p:nvPr/>
        </p:nvCxnSpPr>
        <p:spPr>
          <a:xfrm flipH="1" flipV="1">
            <a:off x="8501269" y="3823252"/>
            <a:ext cx="6626" cy="708991"/>
          </a:xfrm>
          <a:prstGeom prst="straightConnector1">
            <a:avLst/>
          </a:prstGeom>
          <a:ln w="57150">
            <a:solidFill>
              <a:srgbClr val="E97095"/>
            </a:solidFill>
            <a:tailEnd type="triangle"/>
          </a:ln>
          <a:effectLst>
            <a:glow rad="266096">
              <a:schemeClr val="bg1">
                <a:alpha val="56967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61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文字が書かれている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9BB3ECB-83F4-7908-566C-FE9BC645A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57" y="391887"/>
            <a:ext cx="2547257" cy="52052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1449998-258B-7527-7ACD-F451708D0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51" y="306493"/>
            <a:ext cx="9354249" cy="605920"/>
          </a:xfrm>
          <a:prstGeom prst="rect">
            <a:avLst/>
          </a:prstGeom>
        </p:spPr>
      </p:pic>
      <p:pic>
        <p:nvPicPr>
          <p:cNvPr id="3" name="図 2" descr="グラフ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B735E5E-8F04-735A-2880-FCBD682E1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5667" y="912413"/>
            <a:ext cx="7772400" cy="573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000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7DA6981-F4E1-AD97-D1EA-FB6DF0688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1" y="912413"/>
            <a:ext cx="7772400" cy="5732537"/>
          </a:xfrm>
          <a:prstGeom prst="rect">
            <a:avLst/>
          </a:prstGeom>
        </p:spPr>
      </p:pic>
      <p:pic>
        <p:nvPicPr>
          <p:cNvPr id="7" name="図 6" descr="文字が書かれている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9BB3ECB-83F4-7908-566C-FE9BC645A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57" y="391887"/>
            <a:ext cx="2547257" cy="52052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1449998-258B-7527-7ACD-F451708D01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751" y="306493"/>
            <a:ext cx="9354249" cy="60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76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文字が書かれている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EE8771E-F747-6F80-4A5E-720FDEF8A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57" y="391887"/>
            <a:ext cx="2547257" cy="52052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3FE0718-CD68-0EB9-B0BA-3EEE6D38A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51" y="306493"/>
            <a:ext cx="9354249" cy="605920"/>
          </a:xfrm>
          <a:prstGeom prst="rect">
            <a:avLst/>
          </a:prstGeom>
        </p:spPr>
      </p:pic>
      <p:pic>
        <p:nvPicPr>
          <p:cNvPr id="5" name="図 4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C669CD7-7045-43E4-A88A-79F12C0F9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1997" y="912413"/>
            <a:ext cx="7772400" cy="5732537"/>
          </a:xfrm>
          <a:prstGeom prst="rect">
            <a:avLst/>
          </a:prstGeom>
        </p:spPr>
      </p:pic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D1B83908-9C48-E8D7-0BF4-2815AF064E23}"/>
              </a:ext>
            </a:extLst>
          </p:cNvPr>
          <p:cNvCxnSpPr/>
          <p:nvPr/>
        </p:nvCxnSpPr>
        <p:spPr>
          <a:xfrm>
            <a:off x="5747657" y="3641271"/>
            <a:ext cx="1077686" cy="114300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25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文字が書かれている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EE8771E-F747-6F80-4A5E-720FDEF8A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57" y="391887"/>
            <a:ext cx="2547257" cy="52052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3FE0718-CD68-0EB9-B0BA-3EEE6D38A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51" y="306493"/>
            <a:ext cx="9354249" cy="605920"/>
          </a:xfrm>
          <a:prstGeom prst="rect">
            <a:avLst/>
          </a:prstGeom>
        </p:spPr>
      </p:pic>
      <p:pic>
        <p:nvPicPr>
          <p:cNvPr id="7" name="図 6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A43C4DF-4E15-BAA7-6D5B-6DF862F4E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1996" y="912413"/>
            <a:ext cx="7772400" cy="573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12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7024285-04E8-361E-B30A-1D7DB2E10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14" y="137885"/>
            <a:ext cx="2572010" cy="64588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7C48C36-804D-C0E5-57C8-96B2DA1EE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828" y="157084"/>
            <a:ext cx="9189358" cy="626687"/>
          </a:xfrm>
          <a:prstGeom prst="rect">
            <a:avLst/>
          </a:prstGeom>
        </p:spPr>
      </p:pic>
      <p:pic>
        <p:nvPicPr>
          <p:cNvPr id="9" name="図 8" descr="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178DCEB-52DD-3E09-C79E-73D142FBBD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828" y="1032080"/>
            <a:ext cx="7772400" cy="566883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01D6C31-1E07-2134-C13F-18A5F4239B7A}"/>
              </a:ext>
            </a:extLst>
          </p:cNvPr>
          <p:cNvSpPr/>
          <p:nvPr/>
        </p:nvSpPr>
        <p:spPr>
          <a:xfrm>
            <a:off x="128814" y="1102232"/>
            <a:ext cx="1848345" cy="4007662"/>
          </a:xfrm>
          <a:prstGeom prst="rect">
            <a:avLst/>
          </a:prstGeom>
          <a:solidFill>
            <a:srgbClr val="E970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4000" b="1"/>
              <a:t>ビデオを止めて</a:t>
            </a:r>
            <a:endParaRPr kumimoji="1" lang="en-US" altLang="ja-JP" sz="4000" b="1" dirty="0"/>
          </a:p>
          <a:p>
            <a:pPr algn="ctr"/>
            <a:r>
              <a:rPr kumimoji="1" lang="ja-JP" altLang="en-US" sz="4000" b="1"/>
              <a:t>やってみよう！</a:t>
            </a:r>
          </a:p>
        </p:txBody>
      </p:sp>
    </p:spTree>
    <p:extLst>
      <p:ext uri="{BB962C8B-B14F-4D97-AF65-F5344CB8AC3E}">
        <p14:creationId xmlns:p14="http://schemas.microsoft.com/office/powerpoint/2010/main" val="4491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7024285-04E8-361E-B30A-1D7DB2E10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14" y="137885"/>
            <a:ext cx="2572010" cy="64588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7C48C36-804D-C0E5-57C8-96B2DA1EE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828" y="157084"/>
            <a:ext cx="9189358" cy="626687"/>
          </a:xfrm>
          <a:prstGeom prst="rect">
            <a:avLst/>
          </a:prstGeom>
        </p:spPr>
      </p:pic>
      <p:pic>
        <p:nvPicPr>
          <p:cNvPr id="4" name="図 3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36FFB53-41F9-94C5-42B4-72272BE0B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828" y="1032080"/>
            <a:ext cx="7772400" cy="566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02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7024285-04E8-361E-B30A-1D7DB2E10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14" y="137885"/>
            <a:ext cx="2572010" cy="64588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7C48C36-804D-C0E5-57C8-96B2DA1EE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828" y="157084"/>
            <a:ext cx="9189358" cy="626687"/>
          </a:xfrm>
          <a:prstGeom prst="rect">
            <a:avLst/>
          </a:prstGeom>
        </p:spPr>
      </p:pic>
      <p:pic>
        <p:nvPicPr>
          <p:cNvPr id="4" name="図 3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BEA0DEE-AC56-62FA-F1DF-FF4916D4E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828" y="1032080"/>
            <a:ext cx="7772400" cy="566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64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7024285-04E8-361E-B30A-1D7DB2E10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14" y="137885"/>
            <a:ext cx="2572010" cy="64588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7C48C36-804D-C0E5-57C8-96B2DA1EE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828" y="157084"/>
            <a:ext cx="9189358" cy="626687"/>
          </a:xfrm>
          <a:prstGeom prst="rect">
            <a:avLst/>
          </a:prstGeom>
        </p:spPr>
      </p:pic>
      <p:pic>
        <p:nvPicPr>
          <p:cNvPr id="4" name="図 3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431C362-1DC4-6CA1-B591-AEEFA9742E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99" y="1032080"/>
            <a:ext cx="7772400" cy="566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12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881C79D-4C21-FE71-AF21-746AA7228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77" y="0"/>
            <a:ext cx="10439986" cy="1451986"/>
          </a:xfrm>
          <a:prstGeom prst="rect">
            <a:avLst/>
          </a:prstGeom>
        </p:spPr>
      </p:pic>
      <p:pic>
        <p:nvPicPr>
          <p:cNvPr id="4" name="図 3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5FAC1CD-714B-26C2-FA4B-6A4EC674D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18" y="1468314"/>
            <a:ext cx="6828610" cy="501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24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881C79D-4C21-FE71-AF21-746AA7228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77" y="0"/>
            <a:ext cx="10439986" cy="1451986"/>
          </a:xfrm>
          <a:prstGeom prst="rect">
            <a:avLst/>
          </a:prstGeom>
        </p:spPr>
      </p:pic>
      <p:pic>
        <p:nvPicPr>
          <p:cNvPr id="5" name="図 4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386BF45-BBEA-B8BA-66A6-C6C2B5B2D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77" y="1442051"/>
            <a:ext cx="6711043" cy="502154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50D5451-E73A-C36E-8FC8-A1AEDDA9A3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023" y="1451986"/>
            <a:ext cx="2710543" cy="485156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864F6D03-4F08-0833-E23C-51056C3006CA}"/>
              </a:ext>
            </a:extLst>
          </p:cNvPr>
          <p:cNvSpPr/>
          <p:nvPr/>
        </p:nvSpPr>
        <p:spPr>
          <a:xfrm>
            <a:off x="5661298" y="2941817"/>
            <a:ext cx="201706" cy="20170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7852346B-F656-204F-AC53-2A9F9432A3CE}"/>
              </a:ext>
            </a:extLst>
          </p:cNvPr>
          <p:cNvSpPr/>
          <p:nvPr/>
        </p:nvSpPr>
        <p:spPr>
          <a:xfrm>
            <a:off x="2907088" y="2941817"/>
            <a:ext cx="201706" cy="20170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3D186612-5F9B-D2A7-A8FF-D72242A5AD55}"/>
              </a:ext>
            </a:extLst>
          </p:cNvPr>
          <p:cNvSpPr/>
          <p:nvPr/>
        </p:nvSpPr>
        <p:spPr>
          <a:xfrm>
            <a:off x="7246620" y="1650092"/>
            <a:ext cx="201706" cy="20170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69E9FF4D-A92D-5E28-F84A-E553F174D1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6620" y="2049313"/>
            <a:ext cx="4051300" cy="5207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42CAD4D-104C-808C-BA0E-6D193C00CB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7161" y="2719646"/>
            <a:ext cx="1358900" cy="444500"/>
          </a:xfrm>
          <a:prstGeom prst="rect">
            <a:avLst/>
          </a:prstGeom>
        </p:spPr>
      </p:pic>
      <p:pic>
        <p:nvPicPr>
          <p:cNvPr id="16" name="図 1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1273CE8-5C94-6BAD-92BC-8878E9D569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0994" y="3178716"/>
            <a:ext cx="1231900" cy="10287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B869222C-B842-E27F-1AB8-31DD7AF198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9988" y="4241580"/>
            <a:ext cx="2603500" cy="508000"/>
          </a:xfrm>
          <a:prstGeom prst="rect">
            <a:avLst/>
          </a:prstGeom>
        </p:spPr>
      </p:pic>
      <p:sp>
        <p:nvSpPr>
          <p:cNvPr id="19" name="円/楕円 18">
            <a:extLst>
              <a:ext uri="{FF2B5EF4-FFF2-40B4-BE49-F238E27FC236}">
                <a16:creationId xmlns:a16="http://schemas.microsoft.com/office/drawing/2014/main" id="{8FF1E32A-8C32-A085-C19F-231FC9878BFB}"/>
              </a:ext>
            </a:extLst>
          </p:cNvPr>
          <p:cNvSpPr/>
          <p:nvPr/>
        </p:nvSpPr>
        <p:spPr>
          <a:xfrm>
            <a:off x="7309271" y="4417919"/>
            <a:ext cx="201706" cy="20170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96BB043D-9EC5-4B11-5B83-FA6DBA569E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2470" y="4749693"/>
            <a:ext cx="4419600" cy="55880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FB587062-D383-D490-C648-DADB6F84B8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69403" y="5327408"/>
            <a:ext cx="1701800" cy="444500"/>
          </a:xfrm>
          <a:prstGeom prst="rect">
            <a:avLst/>
          </a:prstGeom>
        </p:spPr>
      </p:pic>
      <p:pic>
        <p:nvPicPr>
          <p:cNvPr id="25" name="図 24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64C6905-B413-A8DA-E05A-4936985BE9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80994" y="5790823"/>
            <a:ext cx="1625600" cy="990600"/>
          </a:xfrm>
          <a:prstGeom prst="rect">
            <a:avLst/>
          </a:prstGeom>
        </p:spPr>
      </p:pic>
      <p:pic>
        <p:nvPicPr>
          <p:cNvPr id="27" name="図 26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D76097C-D3CC-8BAB-2992-F220426569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19094" y="312922"/>
            <a:ext cx="31750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1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20D0864-6D44-36D2-06CA-70CBD63D2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85" y="2079171"/>
            <a:ext cx="11474829" cy="2443843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43C51FE-604D-7EB3-ADAC-3AD1A184ABDE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D11119-41AD-37BD-BCFA-15DF623B8D67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</p:spTree>
    <p:extLst>
      <p:ext uri="{BB962C8B-B14F-4D97-AF65-F5344CB8AC3E}">
        <p14:creationId xmlns:p14="http://schemas.microsoft.com/office/powerpoint/2010/main" val="14140796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1D60865-4480-D174-BDB0-10312E80B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28" y="115728"/>
            <a:ext cx="6705600" cy="774700"/>
          </a:xfrm>
          <a:prstGeom prst="rect">
            <a:avLst/>
          </a:prstGeom>
        </p:spPr>
      </p:pic>
      <p:pic>
        <p:nvPicPr>
          <p:cNvPr id="5" name="図 4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3A5FBDB-2472-5962-96BD-7F6E52949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07" y="890428"/>
            <a:ext cx="7772400" cy="5967572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D2006D77-611A-FE64-5127-92175500BF1F}"/>
              </a:ext>
            </a:extLst>
          </p:cNvPr>
          <p:cNvSpPr/>
          <p:nvPr/>
        </p:nvSpPr>
        <p:spPr>
          <a:xfrm>
            <a:off x="5535275" y="3132751"/>
            <a:ext cx="201706" cy="20170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CEAA295C-1228-F1CD-FA37-9381EC18BD28}"/>
              </a:ext>
            </a:extLst>
          </p:cNvPr>
          <p:cNvSpPr/>
          <p:nvPr/>
        </p:nvSpPr>
        <p:spPr>
          <a:xfrm>
            <a:off x="3576561" y="3137765"/>
            <a:ext cx="201706" cy="20170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CEB1A0C9-B07F-DAB7-863A-D90678DAF027}"/>
              </a:ext>
            </a:extLst>
          </p:cNvPr>
          <p:cNvSpPr/>
          <p:nvPr/>
        </p:nvSpPr>
        <p:spPr>
          <a:xfrm>
            <a:off x="7792337" y="852536"/>
            <a:ext cx="201706" cy="20170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D22D924-4505-9CEB-343F-C5E5494EB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6" y="731546"/>
            <a:ext cx="2507790" cy="443686"/>
          </a:xfrm>
          <a:prstGeom prst="rect">
            <a:avLst/>
          </a:prstGeom>
        </p:spPr>
      </p:pic>
      <p:pic>
        <p:nvPicPr>
          <p:cNvPr id="12" name="図 11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58CC185-E3DC-BF57-B043-82A3679D8E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8557" y="1331855"/>
            <a:ext cx="3986088" cy="46733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BB996E6-2D86-F302-30BB-AE0E803807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6101" y="1829152"/>
            <a:ext cx="1557780" cy="46733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C3BE580-CB77-AD77-3198-CA52A5E79A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22951" y="2354415"/>
            <a:ext cx="1257300" cy="469900"/>
          </a:xfrm>
          <a:prstGeom prst="rect">
            <a:avLst/>
          </a:prstGeom>
        </p:spPr>
      </p:pic>
      <p:sp>
        <p:nvSpPr>
          <p:cNvPr id="17" name="円/楕円 16">
            <a:extLst>
              <a:ext uri="{FF2B5EF4-FFF2-40B4-BE49-F238E27FC236}">
                <a16:creationId xmlns:a16="http://schemas.microsoft.com/office/drawing/2014/main" id="{DE6460FB-945D-2109-BC83-B99060E0E700}"/>
              </a:ext>
            </a:extLst>
          </p:cNvPr>
          <p:cNvSpPr/>
          <p:nvPr/>
        </p:nvSpPr>
        <p:spPr>
          <a:xfrm>
            <a:off x="7859194" y="3184063"/>
            <a:ext cx="201706" cy="20170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5113739-0486-300D-9BB2-5FD3C363EC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3090" y="2946516"/>
            <a:ext cx="2679700" cy="5842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5A44E5B8-EEA4-7FED-5EA1-D0A512DE6A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00107" y="3599015"/>
            <a:ext cx="4250354" cy="53547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6F3C4F50-4908-7132-5665-8A67F56904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57241" y="4206908"/>
            <a:ext cx="2095500" cy="495300"/>
          </a:xfrm>
          <a:prstGeom prst="rect">
            <a:avLst/>
          </a:prstGeom>
        </p:spPr>
      </p:pic>
      <p:pic>
        <p:nvPicPr>
          <p:cNvPr id="25" name="図 2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FE11B1A-3166-30B8-3466-4E57EF3D26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01181" y="4690643"/>
            <a:ext cx="1282700" cy="1016000"/>
          </a:xfrm>
          <a:prstGeom prst="rect">
            <a:avLst/>
          </a:prstGeom>
        </p:spPr>
      </p:pic>
      <p:pic>
        <p:nvPicPr>
          <p:cNvPr id="27" name="図 26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4B06FFA-85D5-9864-7562-EEF523DF92E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15584" y="5687761"/>
            <a:ext cx="2819400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59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箱ひげ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2C0C26B-74E7-F06E-AE2E-1ACD67D9B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52" y="134556"/>
            <a:ext cx="4572000" cy="685800"/>
          </a:xfrm>
          <a:prstGeom prst="rect">
            <a:avLst/>
          </a:prstGeom>
        </p:spPr>
      </p:pic>
      <p:pic>
        <p:nvPicPr>
          <p:cNvPr id="5" name="図 4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D766263-C866-5A68-F86E-42A584828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56" y="899160"/>
            <a:ext cx="7772400" cy="595884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A0D6CE9-A02E-1A60-D334-99BE0856B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385" y="399327"/>
            <a:ext cx="2717800" cy="546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DBDE115-C735-406B-8EF9-5CBF716B7F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7175" y="1061849"/>
            <a:ext cx="3949700" cy="5715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CF00331-530B-C898-D030-5391B410D2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1540" y="1749771"/>
            <a:ext cx="1701800" cy="431800"/>
          </a:xfrm>
          <a:prstGeom prst="rect">
            <a:avLst/>
          </a:prstGeom>
        </p:spPr>
      </p:pic>
      <p:pic>
        <p:nvPicPr>
          <p:cNvPr id="13" name="図 12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B8F72FE-6A09-385B-E77C-5E00843D6B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0534" y="2181571"/>
            <a:ext cx="1651000" cy="10160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3955C03-A0BE-3445-B6A7-E6189AC07C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7134" y="3386254"/>
            <a:ext cx="3454400" cy="6223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DA9782EB-EC69-1D26-AD95-0F6A028DDB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68856" y="4063598"/>
            <a:ext cx="3644900" cy="5588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471856D5-A84D-8529-9ADC-16C737BC74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84334" y="4717937"/>
            <a:ext cx="1231900" cy="495300"/>
          </a:xfrm>
          <a:prstGeom prst="rect">
            <a:avLst/>
          </a:prstGeom>
        </p:spPr>
      </p:pic>
      <p:pic>
        <p:nvPicPr>
          <p:cNvPr id="21" name="図 20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879E159-7C4C-EAA0-CE91-1AA3508D09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66246" y="5486254"/>
            <a:ext cx="3213100" cy="1117600"/>
          </a:xfrm>
          <a:prstGeom prst="rect">
            <a:avLst/>
          </a:prstGeom>
        </p:spPr>
      </p:pic>
      <p:sp>
        <p:nvSpPr>
          <p:cNvPr id="22" name="円/楕円 21">
            <a:extLst>
              <a:ext uri="{FF2B5EF4-FFF2-40B4-BE49-F238E27FC236}">
                <a16:creationId xmlns:a16="http://schemas.microsoft.com/office/drawing/2014/main" id="{C2CF4640-D703-DD99-A7CE-A269AF00E0D6}"/>
              </a:ext>
            </a:extLst>
          </p:cNvPr>
          <p:cNvSpPr/>
          <p:nvPr/>
        </p:nvSpPr>
        <p:spPr>
          <a:xfrm>
            <a:off x="4253839" y="3085143"/>
            <a:ext cx="201706" cy="20170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>
            <a:extLst>
              <a:ext uri="{FF2B5EF4-FFF2-40B4-BE49-F238E27FC236}">
                <a16:creationId xmlns:a16="http://schemas.microsoft.com/office/drawing/2014/main" id="{521A19DB-C1AC-FA87-EE0B-C0C19EC3B118}"/>
              </a:ext>
            </a:extLst>
          </p:cNvPr>
          <p:cNvSpPr/>
          <p:nvPr/>
        </p:nvSpPr>
        <p:spPr>
          <a:xfrm>
            <a:off x="2673736" y="3096718"/>
            <a:ext cx="201706" cy="20170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>
            <a:extLst>
              <a:ext uri="{FF2B5EF4-FFF2-40B4-BE49-F238E27FC236}">
                <a16:creationId xmlns:a16="http://schemas.microsoft.com/office/drawing/2014/main" id="{E345BCD7-F5ED-05E7-D953-416009633C5C}"/>
              </a:ext>
            </a:extLst>
          </p:cNvPr>
          <p:cNvSpPr/>
          <p:nvPr/>
        </p:nvSpPr>
        <p:spPr>
          <a:xfrm>
            <a:off x="7403497" y="596587"/>
            <a:ext cx="201706" cy="20170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>
            <a:extLst>
              <a:ext uri="{FF2B5EF4-FFF2-40B4-BE49-F238E27FC236}">
                <a16:creationId xmlns:a16="http://schemas.microsoft.com/office/drawing/2014/main" id="{7BEF9641-51DB-41BB-329F-D64EE1B31B84}"/>
              </a:ext>
            </a:extLst>
          </p:cNvPr>
          <p:cNvSpPr/>
          <p:nvPr/>
        </p:nvSpPr>
        <p:spPr>
          <a:xfrm>
            <a:off x="7344280" y="3606004"/>
            <a:ext cx="201706" cy="20170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07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D09B3-5336-B262-2032-2226FF8EC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9C35DF-4FC9-3F4F-8A73-E5C716A0C992}"/>
              </a:ext>
            </a:extLst>
          </p:cNvPr>
          <p:cNvSpPr txBox="1"/>
          <p:nvPr/>
        </p:nvSpPr>
        <p:spPr>
          <a:xfrm>
            <a:off x="3415511" y="151369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2B4445E-30F4-4120-2A55-8119535A60BC}"/>
              </a:ext>
            </a:extLst>
          </p:cNvPr>
          <p:cNvSpPr txBox="1"/>
          <p:nvPr/>
        </p:nvSpPr>
        <p:spPr>
          <a:xfrm>
            <a:off x="1233008" y="3803244"/>
            <a:ext cx="8858543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「場合分け」をグラフで俯瞰する。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863B612-9A0D-8906-4765-6513A872F2A4}"/>
              </a:ext>
            </a:extLst>
          </p:cNvPr>
          <p:cNvSpPr txBox="1"/>
          <p:nvPr/>
        </p:nvSpPr>
        <p:spPr>
          <a:xfrm>
            <a:off x="1582631" y="2742868"/>
            <a:ext cx="8159296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絶対値を含む</a:t>
            </a:r>
            <a:r>
              <a:rPr kumimoji="1" lang="en-US" altLang="ja-JP" sz="4400" dirty="0"/>
              <a:t>1</a:t>
            </a:r>
            <a:r>
              <a:rPr kumimoji="1" lang="ja-JP" altLang="en-US" sz="4400"/>
              <a:t>次方程式を解く。</a:t>
            </a:r>
          </a:p>
        </p:txBody>
      </p:sp>
    </p:spTree>
    <p:extLst>
      <p:ext uri="{BB962C8B-B14F-4D97-AF65-F5344CB8AC3E}">
        <p14:creationId xmlns:p14="http://schemas.microsoft.com/office/powerpoint/2010/main" val="35497677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A8A9C-B261-2463-B0A6-F573F912B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008D8C4-5EC9-5D51-C487-1DD2DF08056B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002C202-8029-FB22-8799-88B479034DC3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87987FF-5AC6-91FE-26B9-1F442434BFAC}"/>
              </a:ext>
            </a:extLst>
          </p:cNvPr>
          <p:cNvSpPr txBox="1"/>
          <p:nvPr/>
        </p:nvSpPr>
        <p:spPr>
          <a:xfrm>
            <a:off x="344556" y="1346103"/>
            <a:ext cx="114954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</a:t>
            </a:r>
            <a:r>
              <a:rPr lang="ja-JP" altLang="en-US" sz="5400" b="1">
                <a:solidFill>
                  <a:schemeClr val="bg1"/>
                </a:solidFill>
              </a:rPr>
              <a:t>「絶対値を含む</a:t>
            </a:r>
            <a:r>
              <a:rPr lang="en-US" altLang="ja-JP" sz="5400" b="1" dirty="0">
                <a:solidFill>
                  <a:schemeClr val="bg1"/>
                </a:solidFill>
              </a:rPr>
              <a:t>1</a:t>
            </a:r>
            <a:r>
              <a:rPr lang="ja-JP" altLang="en-US" sz="5400" b="1">
                <a:solidFill>
                  <a:schemeClr val="bg1"/>
                </a:solidFill>
              </a:rPr>
              <a:t>次方程式」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9" name="図 8" descr="カレンダー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3348D51-922A-B735-BEB7-6A1CBAFAD7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133" b="29808"/>
          <a:stretch/>
        </p:blipFill>
        <p:spPr>
          <a:xfrm>
            <a:off x="148548" y="4142622"/>
            <a:ext cx="12043452" cy="247683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9FBD222-D87A-0A37-3796-55511F57B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56" y="2812095"/>
            <a:ext cx="12043452" cy="112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67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</TotalTime>
  <Words>158</Words>
  <Application>Microsoft Macintosh PowerPoint</Application>
  <PresentationFormat>ワイド画面</PresentationFormat>
  <Paragraphs>26</Paragraphs>
  <Slides>33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33</vt:i4>
      </vt:variant>
    </vt:vector>
  </HeadingPairs>
  <TitlesOfParts>
    <vt:vector size="38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17</cp:revision>
  <dcterms:created xsi:type="dcterms:W3CDTF">2024-12-21T06:28:55Z</dcterms:created>
  <dcterms:modified xsi:type="dcterms:W3CDTF">2025-03-05T12:08:03Z</dcterms:modified>
</cp:coreProperties>
</file>