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8" r:id="rId2"/>
    <p:sldId id="277" r:id="rId3"/>
    <p:sldId id="287" r:id="rId4"/>
    <p:sldId id="286" r:id="rId5"/>
    <p:sldId id="285" r:id="rId6"/>
    <p:sldId id="297" r:id="rId7"/>
    <p:sldId id="296" r:id="rId8"/>
    <p:sldId id="295" r:id="rId9"/>
    <p:sldId id="294" r:id="rId10"/>
    <p:sldId id="293" r:id="rId11"/>
    <p:sldId id="288" r:id="rId12"/>
    <p:sldId id="301" r:id="rId13"/>
    <p:sldId id="300" r:id="rId14"/>
    <p:sldId id="299" r:id="rId15"/>
    <p:sldId id="298" r:id="rId16"/>
    <p:sldId id="280" r:id="rId17"/>
    <p:sldId id="279" r:id="rId18"/>
    <p:sldId id="303" r:id="rId19"/>
    <p:sldId id="302" r:id="rId20"/>
    <p:sldId id="308" r:id="rId21"/>
    <p:sldId id="278" r:id="rId22"/>
    <p:sldId id="274" r:id="rId23"/>
    <p:sldId id="304" r:id="rId24"/>
    <p:sldId id="306" r:id="rId25"/>
    <p:sldId id="307" r:id="rId26"/>
    <p:sldId id="305" r:id="rId2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7095"/>
    <a:srgbClr val="007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9275"/>
    <p:restoredTop sz="86383"/>
  </p:normalViewPr>
  <p:slideViewPr>
    <p:cSldViewPr snapToGrid="0">
      <p:cViewPr varScale="1">
        <p:scale>
          <a:sx n="92" d="100"/>
          <a:sy n="92" d="100"/>
        </p:scale>
        <p:origin x="200" y="4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5C72FB-8E9A-9B44-8B0C-31AB1E6AC6DD}" type="datetimeFigureOut">
              <a:rPr kumimoji="1" lang="ja-JP" altLang="en-US" smtClean="0"/>
              <a:t>2025/3/1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60A5D4-81D9-4644-BC50-CBD422871F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0542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60A5D4-81D9-4644-BC50-CBD422871F83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3129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60A5D4-81D9-4644-BC50-CBD422871F83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47347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60A5D4-81D9-4644-BC50-CBD422871F83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5591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16C36-7D34-84F3-F965-BB420E472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D24A9DA-3847-801B-1FCD-001272B6F5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FEB3C40-E615-E028-2495-DE58F3B5D4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A1262D0-F504-A041-20FE-29C6156430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60A5D4-81D9-4644-BC50-CBD422871F83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994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2025/3/1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0.png"/><Relationship Id="rId4" Type="http://schemas.openxmlformats.org/officeDocument/2006/relationships/image" Target="../media/image15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3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78790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数と式「実数の体系」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7" name="図 6" descr="ダイアグラム&#10;&#10;自動的に生成された説明">
            <a:extLst>
              <a:ext uri="{FF2B5EF4-FFF2-40B4-BE49-F238E27FC236}">
                <a16:creationId xmlns:a16="http://schemas.microsoft.com/office/drawing/2014/main" id="{87207D2D-5A43-6BF2-6BE7-D2B09E3DA7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7621" y="2546432"/>
            <a:ext cx="7809932" cy="4073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A5811BC-D143-5972-F848-53A6B6C62F30}"/>
              </a:ext>
            </a:extLst>
          </p:cNvPr>
          <p:cNvSpPr txBox="1"/>
          <p:nvPr/>
        </p:nvSpPr>
        <p:spPr>
          <a:xfrm>
            <a:off x="3564427" y="1887698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/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81D5525-D210-3028-B063-85F4DD9CFEFE}"/>
              </a:ext>
            </a:extLst>
          </p:cNvPr>
          <p:cNvSpPr txBox="1"/>
          <p:nvPr/>
        </p:nvSpPr>
        <p:spPr>
          <a:xfrm>
            <a:off x="1507493" y="3176479"/>
            <a:ext cx="9537684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000" b="1"/>
              <a:t>実数</a:t>
            </a:r>
            <a:r>
              <a:rPr kumimoji="1" lang="ja-JP" altLang="en-US" sz="4000"/>
              <a:t>、無理数、有理数、整数、自然数が区別できるようになる。</a:t>
            </a:r>
          </a:p>
        </p:txBody>
      </p:sp>
    </p:spTree>
    <p:extLst>
      <p:ext uri="{BB962C8B-B14F-4D97-AF65-F5344CB8AC3E}">
        <p14:creationId xmlns:p14="http://schemas.microsoft.com/office/powerpoint/2010/main" val="942899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8D0268E-10DC-5E25-CAC5-8F6FE058B441}"/>
              </a:ext>
            </a:extLst>
          </p:cNvPr>
          <p:cNvSpPr txBox="1"/>
          <p:nvPr/>
        </p:nvSpPr>
        <p:spPr>
          <a:xfrm>
            <a:off x="2194931" y="2002685"/>
            <a:ext cx="78021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400" b="1"/>
              <a:t>無理数</a:t>
            </a:r>
            <a:r>
              <a:rPr kumimoji="1" lang="ja-JP" altLang="en-US" sz="5400"/>
              <a:t>：循環しない小数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4375440-35D0-A9A7-231D-A278771798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195" y="4454674"/>
            <a:ext cx="9965609" cy="73302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7D3F41B-4C33-AA95-B8EB-333F4A16F3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195" y="5373022"/>
            <a:ext cx="9965609" cy="733022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C08AE7E-DE55-0943-D0F4-7C8FB388B29A}"/>
              </a:ext>
            </a:extLst>
          </p:cNvPr>
          <p:cNvSpPr txBox="1"/>
          <p:nvPr/>
        </p:nvSpPr>
        <p:spPr>
          <a:xfrm>
            <a:off x="4900464" y="2919577"/>
            <a:ext cx="64171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400"/>
              <a:t>＝分数にできない数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139455C3-4A30-CF50-9459-D98499CBA1B0}"/>
                  </a:ext>
                </a:extLst>
              </p:cNvPr>
              <p:cNvSpPr txBox="1"/>
              <p:nvPr/>
            </p:nvSpPr>
            <p:spPr>
              <a:xfrm>
                <a:off x="719912" y="407887"/>
                <a:ext cx="2950038" cy="6881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kumimoji="1" lang="ja-JP" altLang="en-US" sz="4000" i="1" smtClean="0">
                              <a:solidFill>
                                <a:srgbClr val="E97095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kumimoji="1" lang="en-US" altLang="ja-JP" sz="4000" b="0" i="1" smtClean="0">
                              <a:solidFill>
                                <a:srgbClr val="E97095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kumimoji="1" lang="en-US" altLang="ja-JP" sz="40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kumimoji="1" lang="en-US" altLang="ja-JP" sz="4000" b="0" i="1" smtClean="0">
                              <a:solidFill>
                                <a:srgbClr val="E97095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kumimoji="1" lang="en-US" altLang="ja-JP" sz="4000" b="0" i="1" smtClean="0">
                              <a:solidFill>
                                <a:srgbClr val="E97095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kumimoji="1" lang="en-US" altLang="ja-JP" sz="40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kumimoji="1" lang="ja-JP" altLang="en-US" sz="4000">
                  <a:solidFill>
                    <a:srgbClr val="E97095"/>
                  </a:solidFill>
                </a:endParaRPr>
              </a:p>
            </p:txBody>
          </p:sp>
        </mc:Choice>
        <mc:Fallback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139455C3-4A30-CF50-9459-D98499CBA1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912" y="407887"/>
                <a:ext cx="2950038" cy="688137"/>
              </a:xfrm>
              <a:prstGeom prst="rect">
                <a:avLst/>
              </a:prstGeom>
              <a:blipFill>
                <a:blip r:embed="rId4"/>
                <a:stretch>
                  <a:fillRect r="-3004" b="-363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A89292A2-E99F-228A-4F22-AA7BB778AB5C}"/>
                  </a:ext>
                </a:extLst>
              </p:cNvPr>
              <p:cNvSpPr txBox="1"/>
              <p:nvPr/>
            </p:nvSpPr>
            <p:spPr>
              <a:xfrm>
                <a:off x="4561797" y="407887"/>
                <a:ext cx="2705997" cy="6881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kumimoji="1" lang="ja-JP" altLang="en-US" sz="4000" i="1" smtClean="0">
                              <a:solidFill>
                                <a:srgbClr val="E97095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kumimoji="1" lang="en-US" altLang="ja-JP" sz="4000" b="0" i="1" smtClean="0">
                              <a:solidFill>
                                <a:srgbClr val="E97095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altLang="ja-JP" sz="4000" i="1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kumimoji="1" lang="en-US" altLang="ja-JP" sz="4000" b="0" i="1" smtClean="0">
                              <a:solidFill>
                                <a:srgbClr val="E97095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kumimoji="1" lang="en-US" altLang="ja-JP" sz="4000" b="0" i="1" smtClean="0">
                              <a:solidFill>
                                <a:srgbClr val="E97095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kumimoji="1" lang="en-US" altLang="ja-JP" sz="40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kumimoji="1" lang="ja-JP" altLang="en-US" sz="4000">
                  <a:solidFill>
                    <a:srgbClr val="E97095"/>
                  </a:solidFill>
                </a:endParaRPr>
              </a:p>
            </p:txBody>
          </p:sp>
        </mc:Choice>
        <mc:Fallback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A89292A2-E99F-228A-4F22-AA7BB778AB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797" y="407887"/>
                <a:ext cx="2705997" cy="688137"/>
              </a:xfrm>
              <a:prstGeom prst="rect">
                <a:avLst/>
              </a:prstGeom>
              <a:blipFill>
                <a:blip r:embed="rId5"/>
                <a:stretch>
                  <a:fillRect r="-3271" b="-363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A7AC2096-26C7-4B3B-1B22-5FA537BC26B2}"/>
                  </a:ext>
                </a:extLst>
              </p:cNvPr>
              <p:cNvSpPr txBox="1"/>
              <p:nvPr/>
            </p:nvSpPr>
            <p:spPr>
              <a:xfrm>
                <a:off x="8109034" y="255387"/>
                <a:ext cx="3233770" cy="11524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kumimoji="1" lang="ja-JP" altLang="en-US" sz="4000" i="1" smtClean="0">
                              <a:solidFill>
                                <a:srgbClr val="E97095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kumimoji="1" lang="en-US" altLang="ja-JP" sz="4000" b="0" i="1" smtClean="0">
                              <a:solidFill>
                                <a:srgbClr val="E97095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altLang="ja-JP" sz="400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US" altLang="ja-JP" sz="40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kumimoji="1" lang="en-US" altLang="ja-JP" sz="4000" b="0" i="1" smtClean="0">
                              <a:solidFill>
                                <a:srgbClr val="E97095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kumimoji="1" lang="en-US" altLang="ja-JP" sz="4000" b="0" i="1" smtClean="0">
                              <a:solidFill>
                                <a:srgbClr val="E97095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kumimoji="1" lang="en-US" altLang="ja-JP" sz="40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1" lang="en-US" altLang="ja-JP" sz="4000" b="0" i="1" smtClean="0">
                              <a:solidFill>
                                <a:srgbClr val="E97095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4000" b="0" i="1" smtClean="0">
                              <a:solidFill>
                                <a:srgbClr val="E97095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ja-JP" sz="4000" b="0" i="1" smtClean="0">
                              <a:solidFill>
                                <a:srgbClr val="E97095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kumimoji="1" lang="ja-JP" altLang="en-US" sz="4000">
                  <a:solidFill>
                    <a:srgbClr val="E97095"/>
                  </a:solidFill>
                </a:endParaRPr>
              </a:p>
            </p:txBody>
          </p:sp>
        </mc:Choice>
        <mc:Fallback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A7AC2096-26C7-4B3B-1B22-5FA537BC26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9034" y="255387"/>
                <a:ext cx="3233770" cy="1152495"/>
              </a:xfrm>
              <a:prstGeom prst="rect">
                <a:avLst/>
              </a:prstGeom>
              <a:blipFill>
                <a:blip r:embed="rId6"/>
                <a:stretch>
                  <a:fillRect t="-2198" r="-2734" b="-1428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5810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3AC76F2-3FD8-ED2A-1A35-27BA45DA877F}"/>
              </a:ext>
            </a:extLst>
          </p:cNvPr>
          <p:cNvSpPr txBox="1"/>
          <p:nvPr/>
        </p:nvSpPr>
        <p:spPr>
          <a:xfrm>
            <a:off x="2962140" y="2587511"/>
            <a:ext cx="1723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/>
              <a:t>有理数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6CA08F4-B194-64DA-DED0-09094EC353EB}"/>
              </a:ext>
            </a:extLst>
          </p:cNvPr>
          <p:cNvSpPr txBox="1"/>
          <p:nvPr/>
        </p:nvSpPr>
        <p:spPr>
          <a:xfrm>
            <a:off x="2962139" y="4957223"/>
            <a:ext cx="1723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/>
              <a:t>無理数</a:t>
            </a:r>
          </a:p>
        </p:txBody>
      </p:sp>
      <p:sp>
        <p:nvSpPr>
          <p:cNvPr id="4" name="左中かっこ 3">
            <a:extLst>
              <a:ext uri="{FF2B5EF4-FFF2-40B4-BE49-F238E27FC236}">
                <a16:creationId xmlns:a16="http://schemas.microsoft.com/office/drawing/2014/main" id="{BCE41B19-D8DB-2769-9299-2639C221C61C}"/>
              </a:ext>
            </a:extLst>
          </p:cNvPr>
          <p:cNvSpPr/>
          <p:nvPr/>
        </p:nvSpPr>
        <p:spPr>
          <a:xfrm>
            <a:off x="2504513" y="2651906"/>
            <a:ext cx="330985" cy="3013203"/>
          </a:xfrm>
          <a:prstGeom prst="leftBrac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B1C28AF-766F-2691-FC5C-B0BC767F3FB0}"/>
              </a:ext>
            </a:extLst>
          </p:cNvPr>
          <p:cNvSpPr txBox="1"/>
          <p:nvPr/>
        </p:nvSpPr>
        <p:spPr>
          <a:xfrm>
            <a:off x="3242671" y="3295397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/>
              <a:t>分数にできる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B9283D2-1605-18EC-426C-336EB1C3DE92}"/>
              </a:ext>
            </a:extLst>
          </p:cNvPr>
          <p:cNvSpPr txBox="1"/>
          <p:nvPr/>
        </p:nvSpPr>
        <p:spPr>
          <a:xfrm>
            <a:off x="3294186" y="5626473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/>
              <a:t>分数にできない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401F8AC-ADAD-9C9D-4A39-DAA7D2BD9CB9}"/>
              </a:ext>
            </a:extLst>
          </p:cNvPr>
          <p:cNvSpPr txBox="1"/>
          <p:nvPr/>
        </p:nvSpPr>
        <p:spPr>
          <a:xfrm>
            <a:off x="1167283" y="3804564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000" b="1"/>
              <a:t>実</a:t>
            </a:r>
            <a:r>
              <a:rPr kumimoji="1" lang="ja-JP" altLang="en-US" sz="4000" b="1"/>
              <a:t>数</a:t>
            </a:r>
          </a:p>
        </p:txBody>
      </p:sp>
      <p:sp>
        <p:nvSpPr>
          <p:cNvPr id="8" name="左中かっこ 7">
            <a:extLst>
              <a:ext uri="{FF2B5EF4-FFF2-40B4-BE49-F238E27FC236}">
                <a16:creationId xmlns:a16="http://schemas.microsoft.com/office/drawing/2014/main" id="{87087809-CB9B-DE1D-BFE2-86DAABCA8B17}"/>
              </a:ext>
            </a:extLst>
          </p:cNvPr>
          <p:cNvSpPr/>
          <p:nvPr/>
        </p:nvSpPr>
        <p:spPr>
          <a:xfrm>
            <a:off x="5171513" y="1581151"/>
            <a:ext cx="383014" cy="2571750"/>
          </a:xfrm>
          <a:prstGeom prst="leftBrac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993E80F-A134-2B51-245B-EE02AF04080F}"/>
              </a:ext>
            </a:extLst>
          </p:cNvPr>
          <p:cNvSpPr txBox="1"/>
          <p:nvPr/>
        </p:nvSpPr>
        <p:spPr>
          <a:xfrm>
            <a:off x="5768361" y="1423943"/>
            <a:ext cx="1723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000"/>
              <a:t>整　数</a:t>
            </a:r>
            <a:endParaRPr kumimoji="1" lang="ja-JP" altLang="en-US" sz="400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8D93BBE-73FD-DC7E-F6DC-36E80E0F0F0E}"/>
              </a:ext>
            </a:extLst>
          </p:cNvPr>
          <p:cNvSpPr txBox="1"/>
          <p:nvPr/>
        </p:nvSpPr>
        <p:spPr>
          <a:xfrm>
            <a:off x="5768361" y="2520122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/>
              <a:t>有限小数</a:t>
            </a:r>
            <a:endParaRPr kumimoji="1" lang="ja-JP" altLang="en-US" sz="320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A834421-8320-FA4F-317E-CE530BB7A253}"/>
              </a:ext>
            </a:extLst>
          </p:cNvPr>
          <p:cNvSpPr txBox="1"/>
          <p:nvPr/>
        </p:nvSpPr>
        <p:spPr>
          <a:xfrm>
            <a:off x="5785808" y="356964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/>
              <a:t>循環小数</a:t>
            </a:r>
          </a:p>
        </p:txBody>
      </p:sp>
      <p:sp>
        <p:nvSpPr>
          <p:cNvPr id="12" name="左中かっこ 11">
            <a:extLst>
              <a:ext uri="{FF2B5EF4-FFF2-40B4-BE49-F238E27FC236}">
                <a16:creationId xmlns:a16="http://schemas.microsoft.com/office/drawing/2014/main" id="{140393FA-0BEB-7DC2-32A4-119E7A5AE773}"/>
              </a:ext>
            </a:extLst>
          </p:cNvPr>
          <p:cNvSpPr/>
          <p:nvPr/>
        </p:nvSpPr>
        <p:spPr>
          <a:xfrm>
            <a:off x="7890542" y="398280"/>
            <a:ext cx="383014" cy="2571750"/>
          </a:xfrm>
          <a:prstGeom prst="leftBrac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A2B08EE-4BFA-E5F0-2484-C2C9EBB58B2C}"/>
              </a:ext>
            </a:extLst>
          </p:cNvPr>
          <p:cNvSpPr txBox="1"/>
          <p:nvPr/>
        </p:nvSpPr>
        <p:spPr>
          <a:xfrm>
            <a:off x="8410440" y="398280"/>
            <a:ext cx="1723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/>
              <a:t>自然数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C95321E-B766-1D20-E695-C6849C2E8973}"/>
              </a:ext>
            </a:extLst>
          </p:cNvPr>
          <p:cNvSpPr txBox="1"/>
          <p:nvPr/>
        </p:nvSpPr>
        <p:spPr>
          <a:xfrm>
            <a:off x="8437188" y="1330212"/>
            <a:ext cx="470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/>
              <a:t>0</a:t>
            </a:r>
            <a:endParaRPr kumimoji="1" lang="ja-JP" altLang="en-US" sz="400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D5FB109-BCDA-B5A8-001D-07CD05FD7B26}"/>
              </a:ext>
            </a:extLst>
          </p:cNvPr>
          <p:cNvSpPr txBox="1"/>
          <p:nvPr/>
        </p:nvSpPr>
        <p:spPr>
          <a:xfrm>
            <a:off x="8475288" y="2225562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000"/>
              <a:t>負の整数</a:t>
            </a:r>
            <a:endParaRPr kumimoji="1" lang="ja-JP" altLang="en-US" sz="4000"/>
          </a:p>
        </p:txBody>
      </p:sp>
      <p:pic>
        <p:nvPicPr>
          <p:cNvPr id="16" name="図 15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7DA51C62-EDA2-D885-CFA6-A3D52BE123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0290" y="6335142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773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/>
      <p:bldP spid="6" grpId="0"/>
      <p:bldP spid="7" grpId="0"/>
      <p:bldP spid="8" grpId="0" animBg="1"/>
      <p:bldP spid="9" grpId="0"/>
      <p:bldP spid="10" grpId="0"/>
      <p:bldP spid="11" grpId="0"/>
      <p:bldP spid="12" grpId="0" animBg="1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3C5EADF0-7CF6-783B-702D-2AE8436F1306}"/>
              </a:ext>
            </a:extLst>
          </p:cNvPr>
          <p:cNvGrpSpPr/>
          <p:nvPr/>
        </p:nvGrpSpPr>
        <p:grpSpPr>
          <a:xfrm>
            <a:off x="1295400" y="2094638"/>
            <a:ext cx="6153150" cy="3801337"/>
            <a:chOff x="1295400" y="2094638"/>
            <a:chExt cx="4991100" cy="3801337"/>
          </a:xfrm>
        </p:grpSpPr>
        <p:sp>
          <p:nvSpPr>
            <p:cNvPr id="3" name="角丸四角形 2">
              <a:extLst>
                <a:ext uri="{FF2B5EF4-FFF2-40B4-BE49-F238E27FC236}">
                  <a16:creationId xmlns:a16="http://schemas.microsoft.com/office/drawing/2014/main" id="{A7D4A071-9617-9E55-D9DF-F5151163A0CD}"/>
                </a:ext>
              </a:extLst>
            </p:cNvPr>
            <p:cNvSpPr/>
            <p:nvPr/>
          </p:nvSpPr>
          <p:spPr>
            <a:xfrm>
              <a:off x="1295400" y="2371725"/>
              <a:ext cx="4991100" cy="3524250"/>
            </a:xfrm>
            <a:prstGeom prst="roundRect">
              <a:avLst/>
            </a:prstGeom>
            <a:noFill/>
            <a:ln w="793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EE77F6A0-719F-6720-443C-5DBA1ADB95CA}"/>
                </a:ext>
              </a:extLst>
            </p:cNvPr>
            <p:cNvSpPr txBox="1"/>
            <p:nvPr/>
          </p:nvSpPr>
          <p:spPr>
            <a:xfrm>
              <a:off x="3434953" y="2094638"/>
              <a:ext cx="820738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rIns="0" rtlCol="0">
              <a:spAutoFit/>
            </a:bodyPr>
            <a:lstStyle/>
            <a:p>
              <a:r>
                <a:rPr lang="ja-JP" altLang="en-US" sz="3200" b="1"/>
                <a:t>整</a:t>
              </a:r>
              <a:r>
                <a:rPr kumimoji="1" lang="ja-JP" altLang="en-US" sz="3200" b="1"/>
                <a:t>数</a:t>
              </a: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A1AB06F7-898D-78F3-3012-FD8E129435FD}"/>
              </a:ext>
            </a:extLst>
          </p:cNvPr>
          <p:cNvGrpSpPr/>
          <p:nvPr/>
        </p:nvGrpSpPr>
        <p:grpSpPr>
          <a:xfrm>
            <a:off x="1028699" y="1190847"/>
            <a:ext cx="8959453" cy="4905153"/>
            <a:chOff x="1028700" y="1523138"/>
            <a:chExt cx="8191500" cy="4572862"/>
          </a:xfrm>
        </p:grpSpPr>
        <p:sp>
          <p:nvSpPr>
            <p:cNvPr id="4" name="角丸四角形 3">
              <a:extLst>
                <a:ext uri="{FF2B5EF4-FFF2-40B4-BE49-F238E27FC236}">
                  <a16:creationId xmlns:a16="http://schemas.microsoft.com/office/drawing/2014/main" id="{43D4D9EF-21A1-635E-D0B7-117D120AD6F4}"/>
                </a:ext>
              </a:extLst>
            </p:cNvPr>
            <p:cNvSpPr/>
            <p:nvPr/>
          </p:nvSpPr>
          <p:spPr>
            <a:xfrm>
              <a:off x="1028700" y="1828800"/>
              <a:ext cx="8191500" cy="4267200"/>
            </a:xfrm>
            <a:prstGeom prst="roundRect">
              <a:avLst/>
            </a:prstGeom>
            <a:noFill/>
            <a:ln w="793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5363D794-7075-90A9-E246-A43CC906F1B6}"/>
                </a:ext>
              </a:extLst>
            </p:cNvPr>
            <p:cNvSpPr txBox="1"/>
            <p:nvPr/>
          </p:nvSpPr>
          <p:spPr>
            <a:xfrm>
              <a:off x="4711303" y="1523138"/>
              <a:ext cx="1231106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rIns="0" rtlCol="0">
              <a:spAutoFit/>
            </a:bodyPr>
            <a:lstStyle/>
            <a:p>
              <a:r>
                <a:rPr kumimoji="1" lang="ja-JP" altLang="en-US" sz="3200" b="1"/>
                <a:t>有理数</a:t>
              </a: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EEE3AE0A-4AA0-C7EF-308A-44DD7199A807}"/>
              </a:ext>
            </a:extLst>
          </p:cNvPr>
          <p:cNvGrpSpPr/>
          <p:nvPr/>
        </p:nvGrpSpPr>
        <p:grpSpPr>
          <a:xfrm>
            <a:off x="800100" y="457200"/>
            <a:ext cx="10972800" cy="5943600"/>
            <a:chOff x="800100" y="457200"/>
            <a:chExt cx="10972800" cy="5943600"/>
          </a:xfrm>
        </p:grpSpPr>
        <p:sp>
          <p:nvSpPr>
            <p:cNvPr id="5" name="角丸四角形 4">
              <a:extLst>
                <a:ext uri="{FF2B5EF4-FFF2-40B4-BE49-F238E27FC236}">
                  <a16:creationId xmlns:a16="http://schemas.microsoft.com/office/drawing/2014/main" id="{6FB829A0-9894-6479-14FB-5565C1A227A3}"/>
                </a:ext>
              </a:extLst>
            </p:cNvPr>
            <p:cNvSpPr/>
            <p:nvPr/>
          </p:nvSpPr>
          <p:spPr>
            <a:xfrm>
              <a:off x="800100" y="762000"/>
              <a:ext cx="10972800" cy="5638800"/>
            </a:xfrm>
            <a:prstGeom prst="roundRect">
              <a:avLst/>
            </a:prstGeom>
            <a:noFill/>
            <a:ln w="793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A535351D-59C6-A0C1-CAAB-2D4B94C4A9AB}"/>
                </a:ext>
              </a:extLst>
            </p:cNvPr>
            <p:cNvSpPr txBox="1"/>
            <p:nvPr/>
          </p:nvSpPr>
          <p:spPr>
            <a:xfrm>
              <a:off x="5807471" y="457200"/>
              <a:ext cx="820738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rIns="0" rtlCol="0">
              <a:spAutoFit/>
            </a:bodyPr>
            <a:lstStyle/>
            <a:p>
              <a:r>
                <a:rPr lang="ja-JP" altLang="en-US" sz="3200" b="1"/>
                <a:t>実</a:t>
              </a:r>
              <a:r>
                <a:rPr kumimoji="1" lang="ja-JP" altLang="en-US" sz="3200" b="1"/>
                <a:t>数</a:t>
              </a:r>
            </a:p>
          </p:txBody>
        </p: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8972482A-54A0-F6F0-CEB9-19E85BA69F0A}"/>
              </a:ext>
            </a:extLst>
          </p:cNvPr>
          <p:cNvGrpSpPr/>
          <p:nvPr/>
        </p:nvGrpSpPr>
        <p:grpSpPr>
          <a:xfrm>
            <a:off x="1562100" y="2860388"/>
            <a:ext cx="2514600" cy="2845088"/>
            <a:chOff x="1562100" y="2860388"/>
            <a:chExt cx="2514600" cy="2845088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A6616801-ED98-4B3B-0059-CF77610FADE9}"/>
                </a:ext>
              </a:extLst>
            </p:cNvPr>
            <p:cNvGrpSpPr/>
            <p:nvPr/>
          </p:nvGrpSpPr>
          <p:grpSpPr>
            <a:xfrm>
              <a:off x="1562100" y="2860388"/>
              <a:ext cx="2514600" cy="2845088"/>
              <a:chOff x="1562100" y="2860388"/>
              <a:chExt cx="2514600" cy="2845088"/>
            </a:xfrm>
          </p:grpSpPr>
          <p:sp>
            <p:nvSpPr>
              <p:cNvPr id="2" name="角丸四角形 1">
                <a:extLst>
                  <a:ext uri="{FF2B5EF4-FFF2-40B4-BE49-F238E27FC236}">
                    <a16:creationId xmlns:a16="http://schemas.microsoft.com/office/drawing/2014/main" id="{B9BC5660-F242-AB76-1747-9E236562D4E4}"/>
                  </a:ext>
                </a:extLst>
              </p:cNvPr>
              <p:cNvSpPr/>
              <p:nvPr/>
            </p:nvSpPr>
            <p:spPr>
              <a:xfrm>
                <a:off x="1562100" y="3152776"/>
                <a:ext cx="2514600" cy="2552700"/>
              </a:xfrm>
              <a:prstGeom prst="roundRect">
                <a:avLst/>
              </a:prstGeom>
              <a:noFill/>
              <a:ln w="793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51C275F1-A739-BB62-073D-98551806D674}"/>
                  </a:ext>
                </a:extLst>
              </p:cNvPr>
              <p:cNvSpPr txBox="1"/>
              <p:nvPr/>
            </p:nvSpPr>
            <p:spPr>
              <a:xfrm>
                <a:off x="2203847" y="2860388"/>
                <a:ext cx="1231106" cy="58477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rIns="0" rtlCol="0">
                <a:spAutoFit/>
              </a:bodyPr>
              <a:lstStyle/>
              <a:p>
                <a:r>
                  <a:rPr kumimoji="1" lang="ja-JP" altLang="en-US" sz="3200" b="1"/>
                  <a:t>自然数</a:t>
                </a:r>
              </a:p>
            </p:txBody>
          </p:sp>
        </p:grpSp>
        <p:pic>
          <p:nvPicPr>
            <p:cNvPr id="15" name="図 14" descr="挿絵, 弦楽器, 羊 が含まれている画像&#10;&#10;自動的に生成された説明">
              <a:extLst>
                <a:ext uri="{FF2B5EF4-FFF2-40B4-BE49-F238E27FC236}">
                  <a16:creationId xmlns:a16="http://schemas.microsoft.com/office/drawing/2014/main" id="{D4035242-7465-E3C3-13D3-E427252793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10973" b="10733"/>
            <a:stretch/>
          </p:blipFill>
          <p:spPr>
            <a:xfrm>
              <a:off x="1790701" y="3701589"/>
              <a:ext cx="2057400" cy="584775"/>
            </a:xfrm>
            <a:prstGeom prst="rect">
              <a:avLst/>
            </a:prstGeom>
          </p:spPr>
        </p:pic>
      </p:grpSp>
      <p:pic>
        <p:nvPicPr>
          <p:cNvPr id="17" name="図 16" descr="アイコン&#10;&#10;自動的に生成された説明">
            <a:extLst>
              <a:ext uri="{FF2B5EF4-FFF2-40B4-BE49-F238E27FC236}">
                <a16:creationId xmlns:a16="http://schemas.microsoft.com/office/drawing/2014/main" id="{F8F718C4-F311-B56A-15FF-19D9C80F5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3889" y="4447595"/>
            <a:ext cx="1580766" cy="764887"/>
          </a:xfrm>
          <a:prstGeom prst="rect">
            <a:avLst/>
          </a:prstGeom>
        </p:spPr>
      </p:pic>
      <p:pic>
        <p:nvPicPr>
          <p:cNvPr id="21" name="図 20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4CCA9A22-F10C-2059-DA4C-AAF4A7928F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6002" y="3720526"/>
            <a:ext cx="3112512" cy="584775"/>
          </a:xfrm>
          <a:prstGeom prst="rect">
            <a:avLst/>
          </a:prstGeom>
        </p:spPr>
      </p:pic>
      <p:pic>
        <p:nvPicPr>
          <p:cNvPr id="23" name="図 22" descr="アイコン&#10;&#10;自動的に生成された説明">
            <a:extLst>
              <a:ext uri="{FF2B5EF4-FFF2-40B4-BE49-F238E27FC236}">
                <a16:creationId xmlns:a16="http://schemas.microsoft.com/office/drawing/2014/main" id="{C016BF44-8F4B-AB92-7786-DA1BB3F2EB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3431" y="4502439"/>
            <a:ext cx="2275793" cy="656930"/>
          </a:xfrm>
          <a:prstGeom prst="rect">
            <a:avLst/>
          </a:prstGeom>
        </p:spPr>
      </p:pic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B4FEE42A-327B-366E-EA64-AA50B4664055}"/>
              </a:ext>
            </a:extLst>
          </p:cNvPr>
          <p:cNvGrpSpPr/>
          <p:nvPr/>
        </p:nvGrpSpPr>
        <p:grpSpPr>
          <a:xfrm>
            <a:off x="3539261" y="2928046"/>
            <a:ext cx="2043455" cy="1151081"/>
            <a:chOff x="3539261" y="2928046"/>
            <a:chExt cx="2043455" cy="1151081"/>
          </a:xfrm>
        </p:grpSpPr>
        <p:sp>
          <p:nvSpPr>
            <p:cNvPr id="24" name="環状矢印 23">
              <a:extLst>
                <a:ext uri="{FF2B5EF4-FFF2-40B4-BE49-F238E27FC236}">
                  <a16:creationId xmlns:a16="http://schemas.microsoft.com/office/drawing/2014/main" id="{B743B237-B2E5-C3E1-51E3-46AE5187B0F6}"/>
                </a:ext>
              </a:extLst>
            </p:cNvPr>
            <p:cNvSpPr/>
            <p:nvPr/>
          </p:nvSpPr>
          <p:spPr>
            <a:xfrm>
              <a:off x="3539261" y="2928046"/>
              <a:ext cx="1151081" cy="1151081"/>
            </a:xfrm>
            <a:prstGeom prst="circularArrow">
              <a:avLst>
                <a:gd name="adj1" fmla="val 5017"/>
                <a:gd name="adj2" fmla="val 1142319"/>
                <a:gd name="adj3" fmla="val 20661705"/>
                <a:gd name="adj4" fmla="val 10809947"/>
                <a:gd name="adj5" fmla="val 10296"/>
              </a:avLst>
            </a:prstGeom>
            <a:solidFill>
              <a:srgbClr val="D96989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9E9A9026-7E6D-A8E9-F520-A82EE9BF7C53}"/>
                </a:ext>
              </a:extLst>
            </p:cNvPr>
            <p:cNvSpPr txBox="1"/>
            <p:nvPr/>
          </p:nvSpPr>
          <p:spPr>
            <a:xfrm>
              <a:off x="4474720" y="3007003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b="1">
                  <a:solidFill>
                    <a:srgbClr val="D96989"/>
                  </a:solidFill>
                </a:rPr>
                <a:t>引き算</a:t>
              </a:r>
            </a:p>
          </p:txBody>
        </p:sp>
      </p:grpSp>
      <p:pic>
        <p:nvPicPr>
          <p:cNvPr id="28" name="図 27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5D686114-15FE-3287-2BEB-1CE94D701B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46059" y="3156380"/>
            <a:ext cx="2163190" cy="1151375"/>
          </a:xfrm>
          <a:prstGeom prst="rect">
            <a:avLst/>
          </a:prstGeom>
        </p:spPr>
      </p:pic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1D6F5681-E025-1EE6-8DAA-A5A05226CB7A}"/>
              </a:ext>
            </a:extLst>
          </p:cNvPr>
          <p:cNvGrpSpPr/>
          <p:nvPr/>
        </p:nvGrpSpPr>
        <p:grpSpPr>
          <a:xfrm>
            <a:off x="6856619" y="2353888"/>
            <a:ext cx="2043455" cy="1151081"/>
            <a:chOff x="3539261" y="2928046"/>
            <a:chExt cx="2043455" cy="1151081"/>
          </a:xfrm>
        </p:grpSpPr>
        <p:sp>
          <p:nvSpPr>
            <p:cNvPr id="30" name="環状矢印 29">
              <a:extLst>
                <a:ext uri="{FF2B5EF4-FFF2-40B4-BE49-F238E27FC236}">
                  <a16:creationId xmlns:a16="http://schemas.microsoft.com/office/drawing/2014/main" id="{00E177AF-B66B-6568-6882-7A6742FE2DAB}"/>
                </a:ext>
              </a:extLst>
            </p:cNvPr>
            <p:cNvSpPr/>
            <p:nvPr/>
          </p:nvSpPr>
          <p:spPr>
            <a:xfrm>
              <a:off x="3539261" y="2928046"/>
              <a:ext cx="1151081" cy="1151081"/>
            </a:xfrm>
            <a:prstGeom prst="circularArrow">
              <a:avLst>
                <a:gd name="adj1" fmla="val 5017"/>
                <a:gd name="adj2" fmla="val 1142319"/>
                <a:gd name="adj3" fmla="val 20661705"/>
                <a:gd name="adj4" fmla="val 10809947"/>
                <a:gd name="adj5" fmla="val 10296"/>
              </a:avLst>
            </a:prstGeom>
            <a:solidFill>
              <a:srgbClr val="D96989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5309F5ED-6F72-6D99-B337-E0508DE77149}"/>
                </a:ext>
              </a:extLst>
            </p:cNvPr>
            <p:cNvSpPr txBox="1"/>
            <p:nvPr/>
          </p:nvSpPr>
          <p:spPr>
            <a:xfrm>
              <a:off x="4474720" y="3007003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 b="1">
                  <a:solidFill>
                    <a:srgbClr val="D96989"/>
                  </a:solidFill>
                </a:rPr>
                <a:t>割り</a:t>
              </a:r>
              <a:r>
                <a:rPr kumimoji="1" lang="ja-JP" altLang="en-US" sz="2400" b="1">
                  <a:solidFill>
                    <a:srgbClr val="D96989"/>
                  </a:solidFill>
                </a:rPr>
                <a:t>算</a:t>
              </a:r>
            </a:p>
          </p:txBody>
        </p:sp>
      </p:grpSp>
      <p:pic>
        <p:nvPicPr>
          <p:cNvPr id="35" name="図 34" descr="アイコン&#10;&#10;低い精度で自動的に生成された説明">
            <a:extLst>
              <a:ext uri="{FF2B5EF4-FFF2-40B4-BE49-F238E27FC236}">
                <a16:creationId xmlns:a16="http://schemas.microsoft.com/office/drawing/2014/main" id="{66CD4B89-FF9F-9714-278A-1FAC4C8264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73668" y="4624511"/>
            <a:ext cx="1501900" cy="1369379"/>
          </a:xfrm>
          <a:prstGeom prst="rect">
            <a:avLst/>
          </a:prstGeom>
        </p:spPr>
      </p:pic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A132A923-A5CA-A52D-5E83-C0C4F6021FD4}"/>
              </a:ext>
            </a:extLst>
          </p:cNvPr>
          <p:cNvGrpSpPr/>
          <p:nvPr/>
        </p:nvGrpSpPr>
        <p:grpSpPr>
          <a:xfrm>
            <a:off x="9360250" y="864109"/>
            <a:ext cx="2043455" cy="1656914"/>
            <a:chOff x="3539261" y="2422213"/>
            <a:chExt cx="2043455" cy="1656914"/>
          </a:xfrm>
        </p:grpSpPr>
        <p:sp>
          <p:nvSpPr>
            <p:cNvPr id="37" name="環状矢印 36">
              <a:extLst>
                <a:ext uri="{FF2B5EF4-FFF2-40B4-BE49-F238E27FC236}">
                  <a16:creationId xmlns:a16="http://schemas.microsoft.com/office/drawing/2014/main" id="{342B171C-1008-98E4-E2FC-42537324E101}"/>
                </a:ext>
              </a:extLst>
            </p:cNvPr>
            <p:cNvSpPr/>
            <p:nvPr/>
          </p:nvSpPr>
          <p:spPr>
            <a:xfrm>
              <a:off x="3539261" y="2928046"/>
              <a:ext cx="1151081" cy="1151081"/>
            </a:xfrm>
            <a:prstGeom prst="circularArrow">
              <a:avLst>
                <a:gd name="adj1" fmla="val 5017"/>
                <a:gd name="adj2" fmla="val 1142319"/>
                <a:gd name="adj3" fmla="val 20661705"/>
                <a:gd name="adj4" fmla="val 10809947"/>
                <a:gd name="adj5" fmla="val 10296"/>
              </a:avLst>
            </a:prstGeom>
            <a:solidFill>
              <a:srgbClr val="D96989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2717E419-5626-9CBB-182D-F36222AEFA17}"/>
                </a:ext>
              </a:extLst>
            </p:cNvPr>
            <p:cNvSpPr txBox="1"/>
            <p:nvPr/>
          </p:nvSpPr>
          <p:spPr>
            <a:xfrm>
              <a:off x="4474720" y="2879413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b="1">
                  <a:solidFill>
                    <a:srgbClr val="D96989"/>
                  </a:solidFill>
                </a:rPr>
                <a:t>幾何学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E50CFE5A-829F-2A9A-6547-4FC67F8ACB39}"/>
                </a:ext>
              </a:extLst>
            </p:cNvPr>
            <p:cNvSpPr txBox="1"/>
            <p:nvPr/>
          </p:nvSpPr>
          <p:spPr>
            <a:xfrm>
              <a:off x="4474720" y="2422213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b="1">
                  <a:solidFill>
                    <a:srgbClr val="D96989"/>
                  </a:solidFill>
                </a:rPr>
                <a:t>方程式</a:t>
              </a:r>
            </a:p>
          </p:txBody>
        </p:sp>
      </p:grpSp>
      <p:pic>
        <p:nvPicPr>
          <p:cNvPr id="40" name="図 39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7B862917-7BED-4ECE-A300-79F5ED2093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91813" y="2025875"/>
            <a:ext cx="1443498" cy="3310422"/>
          </a:xfrm>
          <a:prstGeom prst="rect">
            <a:avLst/>
          </a:prstGeom>
        </p:spPr>
      </p:pic>
      <p:pic>
        <p:nvPicPr>
          <p:cNvPr id="16" name="図 15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385EF4E7-6787-93A6-6569-2DC8CBADC0C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50290" y="6335142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712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B8D506D-E3D0-2DD7-D016-EEA0D7BDEA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383" y="281865"/>
            <a:ext cx="11493243" cy="132130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3B4E5DB-EF68-235F-5796-DB4DC470C6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769" y="4436149"/>
            <a:ext cx="10923907" cy="1321303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64A2D12-A57D-0C92-FCD6-E9C22B9380D0}"/>
              </a:ext>
            </a:extLst>
          </p:cNvPr>
          <p:cNvSpPr txBox="1"/>
          <p:nvPr/>
        </p:nvSpPr>
        <p:spPr>
          <a:xfrm>
            <a:off x="1235034" y="2237185"/>
            <a:ext cx="23150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(a) 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自然数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F4E8CCA-18EF-A742-2F2B-F6C5F45904EE}"/>
              </a:ext>
            </a:extLst>
          </p:cNvPr>
          <p:cNvSpPr txBox="1"/>
          <p:nvPr/>
        </p:nvSpPr>
        <p:spPr>
          <a:xfrm>
            <a:off x="4333834" y="2237185"/>
            <a:ext cx="18822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(b)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整数</a:t>
            </a:r>
            <a:endParaRPr kumimoji="1" lang="ja-JP" altLang="en-US" sz="3600">
              <a:latin typeface="Yu Mincho" panose="02020400000000000000" pitchFamily="18" charset="-128"/>
              <a:ea typeface="Yu Mincho" panose="02020400000000000000" pitchFamily="18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9920FFE-8C96-B4CA-BEEC-1E1E6CEFB1D2}"/>
              </a:ext>
            </a:extLst>
          </p:cNvPr>
          <p:cNvSpPr txBox="1"/>
          <p:nvPr/>
        </p:nvSpPr>
        <p:spPr>
          <a:xfrm>
            <a:off x="7466500" y="2220251"/>
            <a:ext cx="2300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(c)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有理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数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589F03A-90CC-B746-F5AB-89A7490EF6A9}"/>
              </a:ext>
            </a:extLst>
          </p:cNvPr>
          <p:cNvSpPr txBox="1"/>
          <p:nvPr/>
        </p:nvSpPr>
        <p:spPr>
          <a:xfrm>
            <a:off x="2589700" y="3320918"/>
            <a:ext cx="23471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(d)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無理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数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1D67297-AFB9-80F9-FEA1-AA78F045677B}"/>
              </a:ext>
            </a:extLst>
          </p:cNvPr>
          <p:cNvSpPr txBox="1"/>
          <p:nvPr/>
        </p:nvSpPr>
        <p:spPr>
          <a:xfrm>
            <a:off x="6145700" y="3320918"/>
            <a:ext cx="23134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(e)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負の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B5F6F3D5-0831-73A8-5F5E-4E9CA2072326}"/>
                  </a:ext>
                </a:extLst>
              </p:cNvPr>
              <p:cNvSpPr txBox="1"/>
              <p:nvPr/>
            </p:nvSpPr>
            <p:spPr>
              <a:xfrm>
                <a:off x="783769" y="5716497"/>
                <a:ext cx="104387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kumimoji="1" lang="ja-JP" altLang="en-US" sz="36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B5F6F3D5-0831-73A8-5F5E-4E9CA20723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769" y="5716497"/>
                <a:ext cx="1043876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63FD5C69-C2C5-5C7C-E5D8-7B2F8AEC1627}"/>
                  </a:ext>
                </a:extLst>
              </p:cNvPr>
              <p:cNvSpPr txBox="1"/>
              <p:nvPr/>
            </p:nvSpPr>
            <p:spPr>
              <a:xfrm>
                <a:off x="10300302" y="5691024"/>
                <a:ext cx="104387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kumimoji="1" lang="ja-JP" altLang="en-US" sz="36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63FD5C69-C2C5-5C7C-E5D8-7B2F8AEC16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0302" y="5691024"/>
                <a:ext cx="1043876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円/楕円 5">
            <a:extLst>
              <a:ext uri="{FF2B5EF4-FFF2-40B4-BE49-F238E27FC236}">
                <a16:creationId xmlns:a16="http://schemas.microsoft.com/office/drawing/2014/main" id="{A28F8FBD-AAD4-A36A-ACC2-DC3B68203F79}"/>
              </a:ext>
            </a:extLst>
          </p:cNvPr>
          <p:cNvSpPr/>
          <p:nvPr/>
        </p:nvSpPr>
        <p:spPr>
          <a:xfrm>
            <a:off x="581919" y="4309876"/>
            <a:ext cx="1447576" cy="1447576"/>
          </a:xfrm>
          <a:prstGeom prst="ellipse">
            <a:avLst/>
          </a:prstGeom>
          <a:noFill/>
          <a:ln w="76200">
            <a:solidFill>
              <a:srgbClr val="E970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321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1F0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3" grpId="0"/>
      <p:bldP spid="5" grpId="0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B8D506D-E3D0-2DD7-D016-EEA0D7BDEA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383" y="281865"/>
            <a:ext cx="11493243" cy="132130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3B4E5DB-EF68-235F-5796-DB4DC470C6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769" y="4436149"/>
            <a:ext cx="10923907" cy="1321303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64A2D12-A57D-0C92-FCD6-E9C22B9380D0}"/>
              </a:ext>
            </a:extLst>
          </p:cNvPr>
          <p:cNvSpPr txBox="1"/>
          <p:nvPr/>
        </p:nvSpPr>
        <p:spPr>
          <a:xfrm>
            <a:off x="1235034" y="2237185"/>
            <a:ext cx="23150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(a) 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自然数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F4E8CCA-18EF-A742-2F2B-F6C5F45904EE}"/>
              </a:ext>
            </a:extLst>
          </p:cNvPr>
          <p:cNvSpPr txBox="1"/>
          <p:nvPr/>
        </p:nvSpPr>
        <p:spPr>
          <a:xfrm>
            <a:off x="4333834" y="2237185"/>
            <a:ext cx="18822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(b)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整数</a:t>
            </a:r>
            <a:endParaRPr kumimoji="1" lang="ja-JP" altLang="en-US" sz="3600">
              <a:latin typeface="Yu Mincho" panose="02020400000000000000" pitchFamily="18" charset="-128"/>
              <a:ea typeface="Yu Mincho" panose="02020400000000000000" pitchFamily="18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9920FFE-8C96-B4CA-BEEC-1E1E6CEFB1D2}"/>
              </a:ext>
            </a:extLst>
          </p:cNvPr>
          <p:cNvSpPr txBox="1"/>
          <p:nvPr/>
        </p:nvSpPr>
        <p:spPr>
          <a:xfrm>
            <a:off x="7466500" y="2220251"/>
            <a:ext cx="2300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(c)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有理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数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589F03A-90CC-B746-F5AB-89A7490EF6A9}"/>
              </a:ext>
            </a:extLst>
          </p:cNvPr>
          <p:cNvSpPr txBox="1"/>
          <p:nvPr/>
        </p:nvSpPr>
        <p:spPr>
          <a:xfrm>
            <a:off x="2589700" y="3320918"/>
            <a:ext cx="23471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(d)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無理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数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1D67297-AFB9-80F9-FEA1-AA78F045677B}"/>
              </a:ext>
            </a:extLst>
          </p:cNvPr>
          <p:cNvSpPr txBox="1"/>
          <p:nvPr/>
        </p:nvSpPr>
        <p:spPr>
          <a:xfrm>
            <a:off x="6145700" y="3320918"/>
            <a:ext cx="23134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(e)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負の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数</a:t>
            </a:r>
          </a:p>
        </p:txBody>
      </p:sp>
      <p:sp>
        <p:nvSpPr>
          <p:cNvPr id="3" name="円/楕円 2">
            <a:extLst>
              <a:ext uri="{FF2B5EF4-FFF2-40B4-BE49-F238E27FC236}">
                <a16:creationId xmlns:a16="http://schemas.microsoft.com/office/drawing/2014/main" id="{40E3B103-6EA6-002F-468C-FC419E678CEE}"/>
              </a:ext>
            </a:extLst>
          </p:cNvPr>
          <p:cNvSpPr/>
          <p:nvPr/>
        </p:nvSpPr>
        <p:spPr>
          <a:xfrm>
            <a:off x="581919" y="4309876"/>
            <a:ext cx="1447576" cy="1447576"/>
          </a:xfrm>
          <a:prstGeom prst="ellipse">
            <a:avLst/>
          </a:prstGeom>
          <a:noFill/>
          <a:ln w="76200">
            <a:solidFill>
              <a:srgbClr val="E970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円/楕円 4">
            <a:extLst>
              <a:ext uri="{FF2B5EF4-FFF2-40B4-BE49-F238E27FC236}">
                <a16:creationId xmlns:a16="http://schemas.microsoft.com/office/drawing/2014/main" id="{0A9E45FD-11EF-29D1-87C3-B9910A80BBBD}"/>
              </a:ext>
            </a:extLst>
          </p:cNvPr>
          <p:cNvSpPr/>
          <p:nvPr/>
        </p:nvSpPr>
        <p:spPr>
          <a:xfrm>
            <a:off x="10098452" y="4276009"/>
            <a:ext cx="1447576" cy="1447576"/>
          </a:xfrm>
          <a:prstGeom prst="ellipse">
            <a:avLst/>
          </a:prstGeom>
          <a:noFill/>
          <a:ln w="76200">
            <a:solidFill>
              <a:srgbClr val="E970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897A40A-03FC-F798-A428-439153AFFEF3}"/>
                  </a:ext>
                </a:extLst>
              </p:cNvPr>
              <p:cNvSpPr txBox="1"/>
              <p:nvPr/>
            </p:nvSpPr>
            <p:spPr>
              <a:xfrm>
                <a:off x="10300302" y="5691024"/>
                <a:ext cx="104387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kumimoji="1" lang="ja-JP" altLang="en-US" sz="36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897A40A-03FC-F798-A428-439153AFFE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0302" y="5691024"/>
                <a:ext cx="1043876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7736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1F0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3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B8D506D-E3D0-2DD7-D016-EEA0D7BDEA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383" y="281865"/>
            <a:ext cx="11493243" cy="132130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3B4E5DB-EF68-235F-5796-DB4DC470C6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769" y="4436149"/>
            <a:ext cx="10923907" cy="1321303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64A2D12-A57D-0C92-FCD6-E9C22B9380D0}"/>
              </a:ext>
            </a:extLst>
          </p:cNvPr>
          <p:cNvSpPr txBox="1"/>
          <p:nvPr/>
        </p:nvSpPr>
        <p:spPr>
          <a:xfrm>
            <a:off x="1235034" y="2237185"/>
            <a:ext cx="23150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(a) 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自然数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F4E8CCA-18EF-A742-2F2B-F6C5F45904EE}"/>
              </a:ext>
            </a:extLst>
          </p:cNvPr>
          <p:cNvSpPr txBox="1"/>
          <p:nvPr/>
        </p:nvSpPr>
        <p:spPr>
          <a:xfrm>
            <a:off x="4333834" y="2237185"/>
            <a:ext cx="18822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(b)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整数</a:t>
            </a:r>
            <a:endParaRPr kumimoji="1" lang="ja-JP" altLang="en-US" sz="3600">
              <a:latin typeface="Yu Mincho" panose="02020400000000000000" pitchFamily="18" charset="-128"/>
              <a:ea typeface="Yu Mincho" panose="02020400000000000000" pitchFamily="18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9920FFE-8C96-B4CA-BEEC-1E1E6CEFB1D2}"/>
              </a:ext>
            </a:extLst>
          </p:cNvPr>
          <p:cNvSpPr txBox="1"/>
          <p:nvPr/>
        </p:nvSpPr>
        <p:spPr>
          <a:xfrm>
            <a:off x="7466500" y="2220251"/>
            <a:ext cx="2300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(c)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有理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数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589F03A-90CC-B746-F5AB-89A7490EF6A9}"/>
              </a:ext>
            </a:extLst>
          </p:cNvPr>
          <p:cNvSpPr txBox="1"/>
          <p:nvPr/>
        </p:nvSpPr>
        <p:spPr>
          <a:xfrm>
            <a:off x="2589700" y="3320918"/>
            <a:ext cx="23471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(d)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無理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数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1D67297-AFB9-80F9-FEA1-AA78F045677B}"/>
              </a:ext>
            </a:extLst>
          </p:cNvPr>
          <p:cNvSpPr txBox="1"/>
          <p:nvPr/>
        </p:nvSpPr>
        <p:spPr>
          <a:xfrm>
            <a:off x="6145700" y="3320918"/>
            <a:ext cx="23134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(e)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負の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数</a:t>
            </a:r>
          </a:p>
        </p:txBody>
      </p:sp>
      <p:sp>
        <p:nvSpPr>
          <p:cNvPr id="3" name="円/楕円 2">
            <a:extLst>
              <a:ext uri="{FF2B5EF4-FFF2-40B4-BE49-F238E27FC236}">
                <a16:creationId xmlns:a16="http://schemas.microsoft.com/office/drawing/2014/main" id="{532283CB-BF73-34E5-11D1-D729F4BD49E3}"/>
              </a:ext>
            </a:extLst>
          </p:cNvPr>
          <p:cNvSpPr/>
          <p:nvPr/>
        </p:nvSpPr>
        <p:spPr>
          <a:xfrm>
            <a:off x="581919" y="4309876"/>
            <a:ext cx="1447576" cy="1447576"/>
          </a:xfrm>
          <a:prstGeom prst="ellipse">
            <a:avLst/>
          </a:prstGeom>
          <a:noFill/>
          <a:ln w="76200">
            <a:solidFill>
              <a:srgbClr val="E970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円/楕円 4">
            <a:extLst>
              <a:ext uri="{FF2B5EF4-FFF2-40B4-BE49-F238E27FC236}">
                <a16:creationId xmlns:a16="http://schemas.microsoft.com/office/drawing/2014/main" id="{FCB63675-741A-4534-28CC-DC4644280159}"/>
              </a:ext>
            </a:extLst>
          </p:cNvPr>
          <p:cNvSpPr/>
          <p:nvPr/>
        </p:nvSpPr>
        <p:spPr>
          <a:xfrm>
            <a:off x="10098452" y="4276009"/>
            <a:ext cx="1447576" cy="1447576"/>
          </a:xfrm>
          <a:prstGeom prst="ellipse">
            <a:avLst/>
          </a:prstGeom>
          <a:noFill/>
          <a:ln w="76200">
            <a:solidFill>
              <a:srgbClr val="E970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00AAF2E5-AC21-66CC-90D4-57B9AEB8EDB2}"/>
              </a:ext>
            </a:extLst>
          </p:cNvPr>
          <p:cNvSpPr/>
          <p:nvPr/>
        </p:nvSpPr>
        <p:spPr>
          <a:xfrm>
            <a:off x="2207519" y="4309876"/>
            <a:ext cx="1447576" cy="1447576"/>
          </a:xfrm>
          <a:prstGeom prst="ellipse">
            <a:avLst/>
          </a:prstGeom>
          <a:noFill/>
          <a:ln w="76200">
            <a:solidFill>
              <a:srgbClr val="E970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>
            <a:extLst>
              <a:ext uri="{FF2B5EF4-FFF2-40B4-BE49-F238E27FC236}">
                <a16:creationId xmlns:a16="http://schemas.microsoft.com/office/drawing/2014/main" id="{6EA4EF4F-3077-F73D-8A1A-8F443F11E3C4}"/>
              </a:ext>
            </a:extLst>
          </p:cNvPr>
          <p:cNvSpPr/>
          <p:nvPr/>
        </p:nvSpPr>
        <p:spPr>
          <a:xfrm>
            <a:off x="5661919" y="4309876"/>
            <a:ext cx="1447576" cy="1447576"/>
          </a:xfrm>
          <a:prstGeom prst="ellipse">
            <a:avLst/>
          </a:prstGeom>
          <a:noFill/>
          <a:ln w="76200">
            <a:solidFill>
              <a:srgbClr val="E970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3896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1F0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3" grpId="0" animBg="1"/>
      <p:bldP spid="5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B8D506D-E3D0-2DD7-D016-EEA0D7BDEA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383" y="281865"/>
            <a:ext cx="11493243" cy="132130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3B4E5DB-EF68-235F-5796-DB4DC470C6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769" y="4436149"/>
            <a:ext cx="10923907" cy="1321303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64A2D12-A57D-0C92-FCD6-E9C22B9380D0}"/>
              </a:ext>
            </a:extLst>
          </p:cNvPr>
          <p:cNvSpPr txBox="1"/>
          <p:nvPr/>
        </p:nvSpPr>
        <p:spPr>
          <a:xfrm>
            <a:off x="1235034" y="2237185"/>
            <a:ext cx="23150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(a) 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自然数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F4E8CCA-18EF-A742-2F2B-F6C5F45904EE}"/>
              </a:ext>
            </a:extLst>
          </p:cNvPr>
          <p:cNvSpPr txBox="1"/>
          <p:nvPr/>
        </p:nvSpPr>
        <p:spPr>
          <a:xfrm>
            <a:off x="4333834" y="2237185"/>
            <a:ext cx="18822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(b)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整数</a:t>
            </a:r>
            <a:endParaRPr kumimoji="1" lang="ja-JP" altLang="en-US" sz="3600">
              <a:latin typeface="Yu Mincho" panose="02020400000000000000" pitchFamily="18" charset="-128"/>
              <a:ea typeface="Yu Mincho" panose="02020400000000000000" pitchFamily="18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9920FFE-8C96-B4CA-BEEC-1E1E6CEFB1D2}"/>
              </a:ext>
            </a:extLst>
          </p:cNvPr>
          <p:cNvSpPr txBox="1"/>
          <p:nvPr/>
        </p:nvSpPr>
        <p:spPr>
          <a:xfrm>
            <a:off x="7466500" y="2220251"/>
            <a:ext cx="2300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(c)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有理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数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589F03A-90CC-B746-F5AB-89A7490EF6A9}"/>
              </a:ext>
            </a:extLst>
          </p:cNvPr>
          <p:cNvSpPr txBox="1"/>
          <p:nvPr/>
        </p:nvSpPr>
        <p:spPr>
          <a:xfrm>
            <a:off x="2589700" y="3320918"/>
            <a:ext cx="23471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(d)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無理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数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1D67297-AFB9-80F9-FEA1-AA78F045677B}"/>
              </a:ext>
            </a:extLst>
          </p:cNvPr>
          <p:cNvSpPr txBox="1"/>
          <p:nvPr/>
        </p:nvSpPr>
        <p:spPr>
          <a:xfrm>
            <a:off x="6145700" y="3320918"/>
            <a:ext cx="23134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(e)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負の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数</a:t>
            </a:r>
          </a:p>
        </p:txBody>
      </p:sp>
      <p:sp>
        <p:nvSpPr>
          <p:cNvPr id="3" name="円/楕円 2">
            <a:extLst>
              <a:ext uri="{FF2B5EF4-FFF2-40B4-BE49-F238E27FC236}">
                <a16:creationId xmlns:a16="http://schemas.microsoft.com/office/drawing/2014/main" id="{B05D8444-7B3A-AF45-E28C-C9924911BECE}"/>
              </a:ext>
            </a:extLst>
          </p:cNvPr>
          <p:cNvSpPr/>
          <p:nvPr/>
        </p:nvSpPr>
        <p:spPr>
          <a:xfrm>
            <a:off x="4053252" y="4309876"/>
            <a:ext cx="1447576" cy="1447576"/>
          </a:xfrm>
          <a:prstGeom prst="ellipse">
            <a:avLst/>
          </a:prstGeom>
          <a:noFill/>
          <a:ln w="76200">
            <a:solidFill>
              <a:srgbClr val="E970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円/楕円 4">
            <a:extLst>
              <a:ext uri="{FF2B5EF4-FFF2-40B4-BE49-F238E27FC236}">
                <a16:creationId xmlns:a16="http://schemas.microsoft.com/office/drawing/2014/main" id="{98DB8496-FE7C-78EC-E0A5-78D1259FEB89}"/>
              </a:ext>
            </a:extLst>
          </p:cNvPr>
          <p:cNvSpPr/>
          <p:nvPr/>
        </p:nvSpPr>
        <p:spPr>
          <a:xfrm>
            <a:off x="7778585" y="4377610"/>
            <a:ext cx="1447576" cy="1447576"/>
          </a:xfrm>
          <a:prstGeom prst="ellipse">
            <a:avLst/>
          </a:prstGeom>
          <a:noFill/>
          <a:ln w="76200">
            <a:solidFill>
              <a:srgbClr val="E970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788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1F0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3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B8D506D-E3D0-2DD7-D016-EEA0D7BDEA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383" y="281865"/>
            <a:ext cx="11493243" cy="132130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3B4E5DB-EF68-235F-5796-DB4DC470C6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769" y="4436149"/>
            <a:ext cx="10923907" cy="1321303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64A2D12-A57D-0C92-FCD6-E9C22B9380D0}"/>
              </a:ext>
            </a:extLst>
          </p:cNvPr>
          <p:cNvSpPr txBox="1"/>
          <p:nvPr/>
        </p:nvSpPr>
        <p:spPr>
          <a:xfrm>
            <a:off x="1235034" y="2237185"/>
            <a:ext cx="23150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(a) 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自然数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F4E8CCA-18EF-A742-2F2B-F6C5F45904EE}"/>
              </a:ext>
            </a:extLst>
          </p:cNvPr>
          <p:cNvSpPr txBox="1"/>
          <p:nvPr/>
        </p:nvSpPr>
        <p:spPr>
          <a:xfrm>
            <a:off x="4333834" y="2237185"/>
            <a:ext cx="18822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(b)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整数</a:t>
            </a:r>
            <a:endParaRPr kumimoji="1" lang="ja-JP" altLang="en-US" sz="3600">
              <a:latin typeface="Yu Mincho" panose="02020400000000000000" pitchFamily="18" charset="-128"/>
              <a:ea typeface="Yu Mincho" panose="02020400000000000000" pitchFamily="18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9920FFE-8C96-B4CA-BEEC-1E1E6CEFB1D2}"/>
              </a:ext>
            </a:extLst>
          </p:cNvPr>
          <p:cNvSpPr txBox="1"/>
          <p:nvPr/>
        </p:nvSpPr>
        <p:spPr>
          <a:xfrm>
            <a:off x="7466500" y="2220251"/>
            <a:ext cx="2300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(c)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有理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数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589F03A-90CC-B746-F5AB-89A7490EF6A9}"/>
              </a:ext>
            </a:extLst>
          </p:cNvPr>
          <p:cNvSpPr txBox="1"/>
          <p:nvPr/>
        </p:nvSpPr>
        <p:spPr>
          <a:xfrm>
            <a:off x="2589700" y="3320918"/>
            <a:ext cx="23471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(d)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無理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数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1D67297-AFB9-80F9-FEA1-AA78F045677B}"/>
              </a:ext>
            </a:extLst>
          </p:cNvPr>
          <p:cNvSpPr txBox="1"/>
          <p:nvPr/>
        </p:nvSpPr>
        <p:spPr>
          <a:xfrm>
            <a:off x="6145700" y="3320918"/>
            <a:ext cx="23134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(e)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負の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数</a:t>
            </a:r>
          </a:p>
        </p:txBody>
      </p:sp>
      <p:sp>
        <p:nvSpPr>
          <p:cNvPr id="18" name="円/楕円 17">
            <a:extLst>
              <a:ext uri="{FF2B5EF4-FFF2-40B4-BE49-F238E27FC236}">
                <a16:creationId xmlns:a16="http://schemas.microsoft.com/office/drawing/2014/main" id="{66CA788B-A27C-6236-F3A2-A4221F9E4674}"/>
              </a:ext>
            </a:extLst>
          </p:cNvPr>
          <p:cNvSpPr/>
          <p:nvPr/>
        </p:nvSpPr>
        <p:spPr>
          <a:xfrm>
            <a:off x="4053252" y="4309876"/>
            <a:ext cx="1447576" cy="1447576"/>
          </a:xfrm>
          <a:prstGeom prst="ellipse">
            <a:avLst/>
          </a:prstGeom>
          <a:noFill/>
          <a:ln w="76200">
            <a:solidFill>
              <a:srgbClr val="E970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円/楕円 18">
            <a:extLst>
              <a:ext uri="{FF2B5EF4-FFF2-40B4-BE49-F238E27FC236}">
                <a16:creationId xmlns:a16="http://schemas.microsoft.com/office/drawing/2014/main" id="{6131A721-270A-B275-3CF0-4A649C63479E}"/>
              </a:ext>
            </a:extLst>
          </p:cNvPr>
          <p:cNvSpPr/>
          <p:nvPr/>
        </p:nvSpPr>
        <p:spPr>
          <a:xfrm>
            <a:off x="7778585" y="4377610"/>
            <a:ext cx="1447576" cy="1447576"/>
          </a:xfrm>
          <a:prstGeom prst="ellipse">
            <a:avLst/>
          </a:prstGeom>
          <a:noFill/>
          <a:ln w="76200">
            <a:solidFill>
              <a:srgbClr val="E970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0" name="図 19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AB3DC544-8128-B6E9-9218-0161032DB7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0290" y="6335142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95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1F0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8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1D3CB-F596-7DC4-2562-E52FCDF65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6BDCA44-F1BE-80D5-2A88-EB5B589E618B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63C0EE4-98D9-4607-8CC1-8E899463C9F0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75183786-126F-72C8-A3B8-A2A0C1DF2A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1262847"/>
            <a:ext cx="11322789" cy="1375600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4266A6C-0F05-9ED5-310F-D385C4EAC046}"/>
              </a:ext>
            </a:extLst>
          </p:cNvPr>
          <p:cNvSpPr txBox="1"/>
          <p:nvPr/>
        </p:nvSpPr>
        <p:spPr>
          <a:xfrm>
            <a:off x="1980101" y="2983418"/>
            <a:ext cx="23150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(a) 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自然数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B3B0E5E-7AF9-B28A-B232-F4C2F9A036E6}"/>
              </a:ext>
            </a:extLst>
          </p:cNvPr>
          <p:cNvSpPr txBox="1"/>
          <p:nvPr/>
        </p:nvSpPr>
        <p:spPr>
          <a:xfrm>
            <a:off x="5078901" y="2983418"/>
            <a:ext cx="18822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(b)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整数</a:t>
            </a:r>
            <a:endParaRPr kumimoji="1" lang="ja-JP" altLang="en-US" sz="3600">
              <a:latin typeface="Yu Mincho" panose="02020400000000000000" pitchFamily="18" charset="-128"/>
              <a:ea typeface="Yu Mincho" panose="02020400000000000000" pitchFamily="18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7C1540E-F001-D00E-7E65-04FDDB98FA4F}"/>
              </a:ext>
            </a:extLst>
          </p:cNvPr>
          <p:cNvSpPr txBox="1"/>
          <p:nvPr/>
        </p:nvSpPr>
        <p:spPr>
          <a:xfrm>
            <a:off x="8211567" y="2966484"/>
            <a:ext cx="2300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(c)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有理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数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119163B-69F0-AD15-9092-40D993E7047C}"/>
              </a:ext>
            </a:extLst>
          </p:cNvPr>
          <p:cNvSpPr txBox="1"/>
          <p:nvPr/>
        </p:nvSpPr>
        <p:spPr>
          <a:xfrm>
            <a:off x="3334767" y="4067151"/>
            <a:ext cx="23471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(d)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無理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数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1110B83-C5CE-31DF-C530-3CC35BA7376A}"/>
              </a:ext>
            </a:extLst>
          </p:cNvPr>
          <p:cNvSpPr txBox="1"/>
          <p:nvPr/>
        </p:nvSpPr>
        <p:spPr>
          <a:xfrm>
            <a:off x="6890767" y="4067151"/>
            <a:ext cx="23134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(e)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負の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数</a:t>
            </a:r>
          </a:p>
        </p:txBody>
      </p:sp>
      <p:pic>
        <p:nvPicPr>
          <p:cNvPr id="15" name="図 14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EC627761-EB70-B702-F394-49D7CFF745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9957" y="5082988"/>
            <a:ext cx="10317000" cy="137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707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4D52491-4F39-5D8A-DFF9-CAC5783AE4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814" y="348447"/>
            <a:ext cx="11322789" cy="13756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7E4F3A2-F77C-D9F8-4D62-9848B8D0A44C}"/>
              </a:ext>
            </a:extLst>
          </p:cNvPr>
          <p:cNvSpPr txBox="1"/>
          <p:nvPr/>
        </p:nvSpPr>
        <p:spPr>
          <a:xfrm>
            <a:off x="1929301" y="2069018"/>
            <a:ext cx="23150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(a) 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自然数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54279F7-E9B0-D2F3-D915-D4F2D96A9194}"/>
              </a:ext>
            </a:extLst>
          </p:cNvPr>
          <p:cNvSpPr txBox="1"/>
          <p:nvPr/>
        </p:nvSpPr>
        <p:spPr>
          <a:xfrm>
            <a:off x="5028101" y="2069018"/>
            <a:ext cx="18822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(b)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整数</a:t>
            </a:r>
            <a:endParaRPr kumimoji="1" lang="ja-JP" altLang="en-US" sz="3600">
              <a:latin typeface="Yu Mincho" panose="02020400000000000000" pitchFamily="18" charset="-128"/>
              <a:ea typeface="Yu Mincho" panose="02020400000000000000" pitchFamily="18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D8133B1-23FF-8E76-AEEA-8D4E3245709D}"/>
              </a:ext>
            </a:extLst>
          </p:cNvPr>
          <p:cNvSpPr txBox="1"/>
          <p:nvPr/>
        </p:nvSpPr>
        <p:spPr>
          <a:xfrm>
            <a:off x="8160767" y="2052084"/>
            <a:ext cx="2300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(c)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有理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数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2385546-97C2-8E5C-66EE-5D692E72E236}"/>
              </a:ext>
            </a:extLst>
          </p:cNvPr>
          <p:cNvSpPr txBox="1"/>
          <p:nvPr/>
        </p:nvSpPr>
        <p:spPr>
          <a:xfrm>
            <a:off x="3283967" y="3152751"/>
            <a:ext cx="23471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(d)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無理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数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60985C8-918A-DBD0-6B3F-6D88ADA9E441}"/>
              </a:ext>
            </a:extLst>
          </p:cNvPr>
          <p:cNvSpPr txBox="1"/>
          <p:nvPr/>
        </p:nvSpPr>
        <p:spPr>
          <a:xfrm>
            <a:off x="6839967" y="3152751"/>
            <a:ext cx="23134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(e)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負の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数</a:t>
            </a:r>
          </a:p>
        </p:txBody>
      </p:sp>
      <p:pic>
        <p:nvPicPr>
          <p:cNvPr id="8" name="図 7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865646EC-FACB-C0B2-C8F1-18FBD3A760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603" y="4539986"/>
            <a:ext cx="10317000" cy="1375600"/>
          </a:xfrm>
          <a:prstGeom prst="rect">
            <a:avLst/>
          </a:prstGeom>
        </p:spPr>
      </p:pic>
      <p:sp>
        <p:nvSpPr>
          <p:cNvPr id="9" name="円/楕円 8">
            <a:extLst>
              <a:ext uri="{FF2B5EF4-FFF2-40B4-BE49-F238E27FC236}">
                <a16:creationId xmlns:a16="http://schemas.microsoft.com/office/drawing/2014/main" id="{4E495727-BC54-714F-57DE-63EAD10E2C0E}"/>
              </a:ext>
            </a:extLst>
          </p:cNvPr>
          <p:cNvSpPr/>
          <p:nvPr/>
        </p:nvSpPr>
        <p:spPr>
          <a:xfrm>
            <a:off x="3733737" y="4556920"/>
            <a:ext cx="1447576" cy="1447576"/>
          </a:xfrm>
          <a:prstGeom prst="ellipse">
            <a:avLst/>
          </a:prstGeom>
          <a:noFill/>
          <a:ln w="76200">
            <a:solidFill>
              <a:srgbClr val="E970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6546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1F0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4D52491-4F39-5D8A-DFF9-CAC5783AE4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814" y="348447"/>
            <a:ext cx="11322789" cy="13756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7E4F3A2-F77C-D9F8-4D62-9848B8D0A44C}"/>
              </a:ext>
            </a:extLst>
          </p:cNvPr>
          <p:cNvSpPr txBox="1"/>
          <p:nvPr/>
        </p:nvSpPr>
        <p:spPr>
          <a:xfrm>
            <a:off x="1929301" y="2069018"/>
            <a:ext cx="23150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(a) 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自然数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54279F7-E9B0-D2F3-D915-D4F2D96A9194}"/>
              </a:ext>
            </a:extLst>
          </p:cNvPr>
          <p:cNvSpPr txBox="1"/>
          <p:nvPr/>
        </p:nvSpPr>
        <p:spPr>
          <a:xfrm>
            <a:off x="5028101" y="2069018"/>
            <a:ext cx="18822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(b)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整数</a:t>
            </a:r>
            <a:endParaRPr kumimoji="1" lang="ja-JP" altLang="en-US" sz="3600">
              <a:latin typeface="Yu Mincho" panose="02020400000000000000" pitchFamily="18" charset="-128"/>
              <a:ea typeface="Yu Mincho" panose="02020400000000000000" pitchFamily="18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D8133B1-23FF-8E76-AEEA-8D4E3245709D}"/>
              </a:ext>
            </a:extLst>
          </p:cNvPr>
          <p:cNvSpPr txBox="1"/>
          <p:nvPr/>
        </p:nvSpPr>
        <p:spPr>
          <a:xfrm>
            <a:off x="8160767" y="2052084"/>
            <a:ext cx="2300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(c)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有理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数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2385546-97C2-8E5C-66EE-5D692E72E236}"/>
              </a:ext>
            </a:extLst>
          </p:cNvPr>
          <p:cNvSpPr txBox="1"/>
          <p:nvPr/>
        </p:nvSpPr>
        <p:spPr>
          <a:xfrm>
            <a:off x="3283967" y="3152751"/>
            <a:ext cx="23471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(d)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無理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数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60985C8-918A-DBD0-6B3F-6D88ADA9E441}"/>
              </a:ext>
            </a:extLst>
          </p:cNvPr>
          <p:cNvSpPr txBox="1"/>
          <p:nvPr/>
        </p:nvSpPr>
        <p:spPr>
          <a:xfrm>
            <a:off x="6839967" y="3152751"/>
            <a:ext cx="23134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(e)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負の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数</a:t>
            </a:r>
          </a:p>
        </p:txBody>
      </p:sp>
      <p:pic>
        <p:nvPicPr>
          <p:cNvPr id="8" name="図 7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865646EC-FACB-C0B2-C8F1-18FBD3A760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603" y="4539986"/>
            <a:ext cx="10317000" cy="1375600"/>
          </a:xfrm>
          <a:prstGeom prst="rect">
            <a:avLst/>
          </a:prstGeom>
        </p:spPr>
      </p:pic>
      <p:sp>
        <p:nvSpPr>
          <p:cNvPr id="9" name="円/楕円 8">
            <a:extLst>
              <a:ext uri="{FF2B5EF4-FFF2-40B4-BE49-F238E27FC236}">
                <a16:creationId xmlns:a16="http://schemas.microsoft.com/office/drawing/2014/main" id="{9DD8213A-4DB2-054C-881A-AED1AA8C5B4B}"/>
              </a:ext>
            </a:extLst>
          </p:cNvPr>
          <p:cNvSpPr/>
          <p:nvPr/>
        </p:nvSpPr>
        <p:spPr>
          <a:xfrm>
            <a:off x="3733737" y="4556920"/>
            <a:ext cx="1447576" cy="1447576"/>
          </a:xfrm>
          <a:prstGeom prst="ellipse">
            <a:avLst/>
          </a:prstGeom>
          <a:noFill/>
          <a:ln w="76200">
            <a:solidFill>
              <a:srgbClr val="E970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40A1D8C8-C1B1-5FAE-677F-1E48526E8A87}"/>
              </a:ext>
            </a:extLst>
          </p:cNvPr>
          <p:cNvSpPr/>
          <p:nvPr/>
        </p:nvSpPr>
        <p:spPr>
          <a:xfrm>
            <a:off x="7272906" y="4556920"/>
            <a:ext cx="1447576" cy="1447576"/>
          </a:xfrm>
          <a:prstGeom prst="ellipse">
            <a:avLst/>
          </a:prstGeom>
          <a:noFill/>
          <a:ln w="76200">
            <a:solidFill>
              <a:srgbClr val="E970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1315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1F0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4D52491-4F39-5D8A-DFF9-CAC5783AE4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814" y="348447"/>
            <a:ext cx="11322789" cy="13756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7E4F3A2-F77C-D9F8-4D62-9848B8D0A44C}"/>
              </a:ext>
            </a:extLst>
          </p:cNvPr>
          <p:cNvSpPr txBox="1"/>
          <p:nvPr/>
        </p:nvSpPr>
        <p:spPr>
          <a:xfrm>
            <a:off x="1929301" y="2069018"/>
            <a:ext cx="23150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(a) 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自然数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54279F7-E9B0-D2F3-D915-D4F2D96A9194}"/>
              </a:ext>
            </a:extLst>
          </p:cNvPr>
          <p:cNvSpPr txBox="1"/>
          <p:nvPr/>
        </p:nvSpPr>
        <p:spPr>
          <a:xfrm>
            <a:off x="5028101" y="2069018"/>
            <a:ext cx="18822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(b)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整数</a:t>
            </a:r>
            <a:endParaRPr kumimoji="1" lang="ja-JP" altLang="en-US" sz="3600">
              <a:latin typeface="Yu Mincho" panose="02020400000000000000" pitchFamily="18" charset="-128"/>
              <a:ea typeface="Yu Mincho" panose="02020400000000000000" pitchFamily="18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D8133B1-23FF-8E76-AEEA-8D4E3245709D}"/>
              </a:ext>
            </a:extLst>
          </p:cNvPr>
          <p:cNvSpPr txBox="1"/>
          <p:nvPr/>
        </p:nvSpPr>
        <p:spPr>
          <a:xfrm>
            <a:off x="8160767" y="2052084"/>
            <a:ext cx="2300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(c)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有理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数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2385546-97C2-8E5C-66EE-5D692E72E236}"/>
              </a:ext>
            </a:extLst>
          </p:cNvPr>
          <p:cNvSpPr txBox="1"/>
          <p:nvPr/>
        </p:nvSpPr>
        <p:spPr>
          <a:xfrm>
            <a:off x="3283967" y="3152751"/>
            <a:ext cx="23471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(d)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無理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数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60985C8-918A-DBD0-6B3F-6D88ADA9E441}"/>
              </a:ext>
            </a:extLst>
          </p:cNvPr>
          <p:cNvSpPr txBox="1"/>
          <p:nvPr/>
        </p:nvSpPr>
        <p:spPr>
          <a:xfrm>
            <a:off x="6839967" y="3152751"/>
            <a:ext cx="23134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(e)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負の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数</a:t>
            </a:r>
          </a:p>
        </p:txBody>
      </p:sp>
      <p:pic>
        <p:nvPicPr>
          <p:cNvPr id="8" name="図 7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865646EC-FACB-C0B2-C8F1-18FBD3A760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603" y="4539986"/>
            <a:ext cx="10317000" cy="1375600"/>
          </a:xfrm>
          <a:prstGeom prst="rect">
            <a:avLst/>
          </a:prstGeom>
        </p:spPr>
      </p:pic>
      <p:sp>
        <p:nvSpPr>
          <p:cNvPr id="9" name="円/楕円 8">
            <a:extLst>
              <a:ext uri="{FF2B5EF4-FFF2-40B4-BE49-F238E27FC236}">
                <a16:creationId xmlns:a16="http://schemas.microsoft.com/office/drawing/2014/main" id="{F762E442-15BA-D59B-D58C-7977E44A5B13}"/>
              </a:ext>
            </a:extLst>
          </p:cNvPr>
          <p:cNvSpPr/>
          <p:nvPr/>
        </p:nvSpPr>
        <p:spPr>
          <a:xfrm>
            <a:off x="3733737" y="4556920"/>
            <a:ext cx="1447576" cy="1447576"/>
          </a:xfrm>
          <a:prstGeom prst="ellipse">
            <a:avLst/>
          </a:prstGeom>
          <a:noFill/>
          <a:ln w="76200">
            <a:solidFill>
              <a:srgbClr val="E970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E7D45673-75C6-77E2-B9F6-C9453F6B3825}"/>
              </a:ext>
            </a:extLst>
          </p:cNvPr>
          <p:cNvSpPr/>
          <p:nvPr/>
        </p:nvSpPr>
        <p:spPr>
          <a:xfrm>
            <a:off x="7272906" y="4556920"/>
            <a:ext cx="1447576" cy="1447576"/>
          </a:xfrm>
          <a:prstGeom prst="ellipse">
            <a:avLst/>
          </a:prstGeom>
          <a:noFill/>
          <a:ln w="76200">
            <a:solidFill>
              <a:srgbClr val="E970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10">
            <a:extLst>
              <a:ext uri="{FF2B5EF4-FFF2-40B4-BE49-F238E27FC236}">
                <a16:creationId xmlns:a16="http://schemas.microsoft.com/office/drawing/2014/main" id="{EEE7A8D0-775F-F9CE-BB98-75A6B1637DFA}"/>
              </a:ext>
            </a:extLst>
          </p:cNvPr>
          <p:cNvSpPr/>
          <p:nvPr/>
        </p:nvSpPr>
        <p:spPr>
          <a:xfrm>
            <a:off x="5477871" y="4539986"/>
            <a:ext cx="1447576" cy="1447576"/>
          </a:xfrm>
          <a:prstGeom prst="ellipse">
            <a:avLst/>
          </a:prstGeom>
          <a:noFill/>
          <a:ln w="76200">
            <a:solidFill>
              <a:srgbClr val="E970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円/楕円 11">
            <a:extLst>
              <a:ext uri="{FF2B5EF4-FFF2-40B4-BE49-F238E27FC236}">
                <a16:creationId xmlns:a16="http://schemas.microsoft.com/office/drawing/2014/main" id="{418AD174-FC25-909B-B1A5-88F7D2CB60A9}"/>
              </a:ext>
            </a:extLst>
          </p:cNvPr>
          <p:cNvSpPr/>
          <p:nvPr/>
        </p:nvSpPr>
        <p:spPr>
          <a:xfrm>
            <a:off x="9897471" y="4539986"/>
            <a:ext cx="1447576" cy="1447576"/>
          </a:xfrm>
          <a:prstGeom prst="ellipse">
            <a:avLst/>
          </a:prstGeom>
          <a:noFill/>
          <a:ln w="76200">
            <a:solidFill>
              <a:srgbClr val="E970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8637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1F0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9" grpId="0" animBg="1"/>
      <p:bldP spid="10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4D52491-4F39-5D8A-DFF9-CAC5783AE4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814" y="348447"/>
            <a:ext cx="11322789" cy="13756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7E4F3A2-F77C-D9F8-4D62-9848B8D0A44C}"/>
              </a:ext>
            </a:extLst>
          </p:cNvPr>
          <p:cNvSpPr txBox="1"/>
          <p:nvPr/>
        </p:nvSpPr>
        <p:spPr>
          <a:xfrm>
            <a:off x="1929301" y="2069018"/>
            <a:ext cx="23150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(a) 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自然数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54279F7-E9B0-D2F3-D915-D4F2D96A9194}"/>
              </a:ext>
            </a:extLst>
          </p:cNvPr>
          <p:cNvSpPr txBox="1"/>
          <p:nvPr/>
        </p:nvSpPr>
        <p:spPr>
          <a:xfrm>
            <a:off x="5028101" y="2069018"/>
            <a:ext cx="18822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(b)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整数</a:t>
            </a:r>
            <a:endParaRPr kumimoji="1" lang="ja-JP" altLang="en-US" sz="3600">
              <a:latin typeface="Yu Mincho" panose="02020400000000000000" pitchFamily="18" charset="-128"/>
              <a:ea typeface="Yu Mincho" panose="02020400000000000000" pitchFamily="18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D8133B1-23FF-8E76-AEEA-8D4E3245709D}"/>
              </a:ext>
            </a:extLst>
          </p:cNvPr>
          <p:cNvSpPr txBox="1"/>
          <p:nvPr/>
        </p:nvSpPr>
        <p:spPr>
          <a:xfrm>
            <a:off x="8160767" y="2052084"/>
            <a:ext cx="2300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(c)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有理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数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2385546-97C2-8E5C-66EE-5D692E72E236}"/>
              </a:ext>
            </a:extLst>
          </p:cNvPr>
          <p:cNvSpPr txBox="1"/>
          <p:nvPr/>
        </p:nvSpPr>
        <p:spPr>
          <a:xfrm>
            <a:off x="3283967" y="3152751"/>
            <a:ext cx="23471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(d)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無理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数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60985C8-918A-DBD0-6B3F-6D88ADA9E441}"/>
              </a:ext>
            </a:extLst>
          </p:cNvPr>
          <p:cNvSpPr txBox="1"/>
          <p:nvPr/>
        </p:nvSpPr>
        <p:spPr>
          <a:xfrm>
            <a:off x="6839967" y="3152751"/>
            <a:ext cx="23134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(e)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負の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数</a:t>
            </a:r>
          </a:p>
        </p:txBody>
      </p:sp>
      <p:pic>
        <p:nvPicPr>
          <p:cNvPr id="8" name="図 7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865646EC-FACB-C0B2-C8F1-18FBD3A760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603" y="4539986"/>
            <a:ext cx="10317000" cy="1375600"/>
          </a:xfrm>
          <a:prstGeom prst="rect">
            <a:avLst/>
          </a:prstGeom>
        </p:spPr>
      </p:pic>
      <p:sp>
        <p:nvSpPr>
          <p:cNvPr id="9" name="円/楕円 8">
            <a:extLst>
              <a:ext uri="{FF2B5EF4-FFF2-40B4-BE49-F238E27FC236}">
                <a16:creationId xmlns:a16="http://schemas.microsoft.com/office/drawing/2014/main" id="{4C4ECE4B-DCEC-A5E6-11D4-B78FC94313A6}"/>
              </a:ext>
            </a:extLst>
          </p:cNvPr>
          <p:cNvSpPr/>
          <p:nvPr/>
        </p:nvSpPr>
        <p:spPr>
          <a:xfrm>
            <a:off x="1058270" y="4539986"/>
            <a:ext cx="1447576" cy="1447576"/>
          </a:xfrm>
          <a:prstGeom prst="ellipse">
            <a:avLst/>
          </a:prstGeom>
          <a:noFill/>
          <a:ln w="76200">
            <a:solidFill>
              <a:srgbClr val="E970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10">
            <a:extLst>
              <a:ext uri="{FF2B5EF4-FFF2-40B4-BE49-F238E27FC236}">
                <a16:creationId xmlns:a16="http://schemas.microsoft.com/office/drawing/2014/main" id="{0C61F3E8-CE51-2118-304D-C823322A6B49}"/>
              </a:ext>
            </a:extLst>
          </p:cNvPr>
          <p:cNvSpPr/>
          <p:nvPr/>
        </p:nvSpPr>
        <p:spPr>
          <a:xfrm>
            <a:off x="2497603" y="4539986"/>
            <a:ext cx="1447576" cy="1447576"/>
          </a:xfrm>
          <a:prstGeom prst="ellipse">
            <a:avLst/>
          </a:prstGeom>
          <a:noFill/>
          <a:ln w="76200">
            <a:solidFill>
              <a:srgbClr val="E970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7551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1F0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9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4D52491-4F39-5D8A-DFF9-CAC5783AE4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814" y="348447"/>
            <a:ext cx="11322789" cy="13756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7E4F3A2-F77C-D9F8-4D62-9848B8D0A44C}"/>
              </a:ext>
            </a:extLst>
          </p:cNvPr>
          <p:cNvSpPr txBox="1"/>
          <p:nvPr/>
        </p:nvSpPr>
        <p:spPr>
          <a:xfrm>
            <a:off x="1929301" y="2069018"/>
            <a:ext cx="23150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(a) 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自然数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54279F7-E9B0-D2F3-D915-D4F2D96A9194}"/>
              </a:ext>
            </a:extLst>
          </p:cNvPr>
          <p:cNvSpPr txBox="1"/>
          <p:nvPr/>
        </p:nvSpPr>
        <p:spPr>
          <a:xfrm>
            <a:off x="5028101" y="2069018"/>
            <a:ext cx="18822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(b)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整数</a:t>
            </a:r>
            <a:endParaRPr kumimoji="1" lang="ja-JP" altLang="en-US" sz="3600">
              <a:latin typeface="Yu Mincho" panose="02020400000000000000" pitchFamily="18" charset="-128"/>
              <a:ea typeface="Yu Mincho" panose="02020400000000000000" pitchFamily="18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D8133B1-23FF-8E76-AEEA-8D4E3245709D}"/>
              </a:ext>
            </a:extLst>
          </p:cNvPr>
          <p:cNvSpPr txBox="1"/>
          <p:nvPr/>
        </p:nvSpPr>
        <p:spPr>
          <a:xfrm>
            <a:off x="8160767" y="2052084"/>
            <a:ext cx="2300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(c)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有理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数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2385546-97C2-8E5C-66EE-5D692E72E236}"/>
              </a:ext>
            </a:extLst>
          </p:cNvPr>
          <p:cNvSpPr txBox="1"/>
          <p:nvPr/>
        </p:nvSpPr>
        <p:spPr>
          <a:xfrm>
            <a:off x="3283967" y="3152751"/>
            <a:ext cx="23471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(d)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無理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数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60985C8-918A-DBD0-6B3F-6D88ADA9E441}"/>
              </a:ext>
            </a:extLst>
          </p:cNvPr>
          <p:cNvSpPr txBox="1"/>
          <p:nvPr/>
        </p:nvSpPr>
        <p:spPr>
          <a:xfrm>
            <a:off x="6839967" y="3152751"/>
            <a:ext cx="23134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latin typeface="Yu Mincho" panose="02020400000000000000" pitchFamily="18" charset="-128"/>
                <a:ea typeface="Yu Mincho" panose="02020400000000000000" pitchFamily="18" charset="-128"/>
              </a:rPr>
              <a:t>(e) </a:t>
            </a:r>
            <a:r>
              <a:rPr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負の</a:t>
            </a:r>
            <a:r>
              <a:rPr kumimoji="1" lang="ja-JP" altLang="en-US" sz="3600">
                <a:latin typeface="Yu Mincho" panose="02020400000000000000" pitchFamily="18" charset="-128"/>
                <a:ea typeface="Yu Mincho" panose="02020400000000000000" pitchFamily="18" charset="-128"/>
              </a:rPr>
              <a:t>数</a:t>
            </a:r>
          </a:p>
        </p:txBody>
      </p:sp>
      <p:pic>
        <p:nvPicPr>
          <p:cNvPr id="8" name="図 7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865646EC-FACB-C0B2-C8F1-18FBD3A760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603" y="4539986"/>
            <a:ext cx="10317000" cy="1375600"/>
          </a:xfrm>
          <a:prstGeom prst="rect">
            <a:avLst/>
          </a:prstGeom>
        </p:spPr>
      </p:pic>
      <p:sp>
        <p:nvSpPr>
          <p:cNvPr id="9" name="円/楕円 8">
            <a:extLst>
              <a:ext uri="{FF2B5EF4-FFF2-40B4-BE49-F238E27FC236}">
                <a16:creationId xmlns:a16="http://schemas.microsoft.com/office/drawing/2014/main" id="{460B54E2-BC9D-EB8C-5057-5FF3C4BB22FB}"/>
              </a:ext>
            </a:extLst>
          </p:cNvPr>
          <p:cNvSpPr/>
          <p:nvPr/>
        </p:nvSpPr>
        <p:spPr>
          <a:xfrm>
            <a:off x="7272906" y="4503998"/>
            <a:ext cx="1447576" cy="1447576"/>
          </a:xfrm>
          <a:prstGeom prst="ellipse">
            <a:avLst/>
          </a:prstGeom>
          <a:noFill/>
          <a:ln w="76200">
            <a:solidFill>
              <a:srgbClr val="E970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6F6CFD89-BFE6-0841-D250-54D4AE5AD8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0290" y="6335142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616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1F0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859E9DFD-295C-5A70-E19C-63041EB73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2834" y="3087567"/>
            <a:ext cx="7043058" cy="1736644"/>
          </a:xfrm>
          <a:prstGeom prst="rect">
            <a:avLst/>
          </a:prstGeom>
        </p:spPr>
      </p:pic>
      <p:pic>
        <p:nvPicPr>
          <p:cNvPr id="3" name="図 2" descr="グラフ, 散布図&#10;&#10;中程度の精度で自動的に生成された説明">
            <a:extLst>
              <a:ext uri="{FF2B5EF4-FFF2-40B4-BE49-F238E27FC236}">
                <a16:creationId xmlns:a16="http://schemas.microsoft.com/office/drawing/2014/main" id="{4746D4AE-25EB-62A7-D78B-712530C59D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593052"/>
            <a:ext cx="7772400" cy="1042878"/>
          </a:xfrm>
          <a:prstGeom prst="rect">
            <a:avLst/>
          </a:prstGeom>
        </p:spPr>
      </p:pic>
      <p:pic>
        <p:nvPicPr>
          <p:cNvPr id="5" name="図 4" descr="円 が含まれている画像&#10;&#10;自動的に生成された説明">
            <a:extLst>
              <a:ext uri="{FF2B5EF4-FFF2-40B4-BE49-F238E27FC236}">
                <a16:creationId xmlns:a16="http://schemas.microsoft.com/office/drawing/2014/main" id="{18B58CA7-B11B-AC31-E604-5B402585F7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2919" y="1669572"/>
            <a:ext cx="4366161" cy="1584249"/>
          </a:xfrm>
          <a:prstGeom prst="rect">
            <a:avLst/>
          </a:prstGeom>
        </p:spPr>
      </p:pic>
      <p:pic>
        <p:nvPicPr>
          <p:cNvPr id="11" name="図 10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F1C40FAA-4FD6-8515-625F-E5329A3684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8473" y="4824211"/>
            <a:ext cx="4558640" cy="681446"/>
          </a:xfrm>
          <a:prstGeom prst="rect">
            <a:avLst/>
          </a:prstGeom>
        </p:spPr>
      </p:pic>
      <p:pic>
        <p:nvPicPr>
          <p:cNvPr id="4" name="図 3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C5B05C6D-94F8-C6E8-5840-01F15C2B2B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50290" y="6335142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068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83C5BBC-33B5-346E-48D6-3417D63F89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718508"/>
            <a:ext cx="11530940" cy="698190"/>
          </a:xfrm>
          <a:prstGeom prst="rect">
            <a:avLst/>
          </a:prstGeom>
        </p:spPr>
      </p:pic>
      <p:pic>
        <p:nvPicPr>
          <p:cNvPr id="7" name="図 6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298FCF54-E5B4-94F6-7242-B64A0FF8A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4761" y="2056662"/>
            <a:ext cx="4354781" cy="567702"/>
          </a:xfrm>
          <a:prstGeom prst="rect">
            <a:avLst/>
          </a:prstGeom>
        </p:spPr>
      </p:pic>
      <p:pic>
        <p:nvPicPr>
          <p:cNvPr id="9" name="図 8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1D3A4354-6FF9-3A6C-03DA-7C2231C7B8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9669" y="2047315"/>
            <a:ext cx="4220606" cy="586396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9C5AD6C3-E92C-8F1C-880A-1F800EEF74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4761" y="2980133"/>
            <a:ext cx="9104912" cy="705976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3A480FA8-2745-2183-4984-027EE47FCA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9764" y="4041878"/>
            <a:ext cx="6815963" cy="577623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B39E3501-87D1-F7FF-6979-A120758346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6566" y="5249544"/>
            <a:ext cx="9372477" cy="648814"/>
          </a:xfrm>
          <a:prstGeom prst="rect">
            <a:avLst/>
          </a:prstGeom>
        </p:spPr>
      </p:pic>
      <p:pic>
        <p:nvPicPr>
          <p:cNvPr id="3" name="図 2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6F276F20-96A0-4C93-865E-3DB951CA7C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50290" y="6335142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42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D35B68B-0A38-4132-1D18-00506AC521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980440"/>
            <a:ext cx="7772400" cy="90352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C39F209-BA39-8D72-D7CC-18B8F8CC3806}"/>
              </a:ext>
            </a:extLst>
          </p:cNvPr>
          <p:cNvSpPr txBox="1"/>
          <p:nvPr/>
        </p:nvSpPr>
        <p:spPr>
          <a:xfrm>
            <a:off x="2209800" y="2218944"/>
            <a:ext cx="757130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/>
              <a:t>２つの数字の差が</a:t>
            </a:r>
            <a:r>
              <a:rPr kumimoji="1" lang="en-US" altLang="ja-JP" sz="3200" dirty="0"/>
              <a:t>0</a:t>
            </a:r>
            <a:r>
              <a:rPr kumimoji="1" lang="ja-JP" altLang="en-US" sz="3200"/>
              <a:t>ということは、</a:t>
            </a:r>
            <a:endParaRPr kumimoji="1" lang="en-US" altLang="ja-JP" sz="3200" dirty="0"/>
          </a:p>
          <a:p>
            <a:r>
              <a:rPr kumimoji="1" lang="ja-JP" altLang="en-US" sz="3200"/>
              <a:t>２つの数字が同じものであるということ</a:t>
            </a:r>
          </a:p>
        </p:txBody>
      </p:sp>
      <p:pic>
        <p:nvPicPr>
          <p:cNvPr id="8" name="図 7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A4C82F8D-84E6-6E96-8335-618185F3CF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2483" y="3631138"/>
            <a:ext cx="6028909" cy="859678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03AF9C6-DB53-CA82-B257-2482129ABACC}"/>
              </a:ext>
            </a:extLst>
          </p:cNvPr>
          <p:cNvSpPr txBox="1"/>
          <p:nvPr/>
        </p:nvSpPr>
        <p:spPr>
          <a:xfrm>
            <a:off x="2209800" y="4800342"/>
            <a:ext cx="903003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/>
              <a:t>循環小数が分数でも表せたことを考えれば、</a:t>
            </a:r>
            <a:endParaRPr kumimoji="1" lang="en-US" altLang="ja-JP" sz="3200" dirty="0"/>
          </a:p>
          <a:p>
            <a:r>
              <a:rPr lang="ja-JP" altLang="en-US" sz="3200"/>
              <a:t>ひとつの数字を</a:t>
            </a:r>
            <a:r>
              <a:rPr lang="en-US" altLang="ja-JP" sz="3200" dirty="0"/>
              <a:t>2</a:t>
            </a:r>
            <a:r>
              <a:rPr lang="ja-JP" altLang="en-US" sz="3200"/>
              <a:t>通りの表し方があってもよい。</a:t>
            </a:r>
            <a:endParaRPr kumimoji="1" lang="en-US" altLang="ja-JP" sz="3200" dirty="0"/>
          </a:p>
        </p:txBody>
      </p:sp>
    </p:spTree>
    <p:extLst>
      <p:ext uri="{BB962C8B-B14F-4D97-AF65-F5344CB8AC3E}">
        <p14:creationId xmlns:p14="http://schemas.microsoft.com/office/powerpoint/2010/main" val="11236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9303B-1D6D-3F16-824D-333B7A2E3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9990AD92-80E8-EF7F-6D83-80AF6590BF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2834" y="3087567"/>
            <a:ext cx="7043058" cy="1736644"/>
          </a:xfrm>
          <a:prstGeom prst="rect">
            <a:avLst/>
          </a:prstGeom>
        </p:spPr>
      </p:pic>
      <p:pic>
        <p:nvPicPr>
          <p:cNvPr id="3" name="図 2" descr="グラフ, 散布図&#10;&#10;中程度の精度で自動的に生成された説明">
            <a:extLst>
              <a:ext uri="{FF2B5EF4-FFF2-40B4-BE49-F238E27FC236}">
                <a16:creationId xmlns:a16="http://schemas.microsoft.com/office/drawing/2014/main" id="{3C41F474-6273-9193-B8EC-44D83A956D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593052"/>
            <a:ext cx="7772400" cy="1042878"/>
          </a:xfrm>
          <a:prstGeom prst="rect">
            <a:avLst/>
          </a:prstGeom>
        </p:spPr>
      </p:pic>
      <p:pic>
        <p:nvPicPr>
          <p:cNvPr id="5" name="図 4" descr="円 が含まれている画像&#10;&#10;自動的に生成された説明">
            <a:extLst>
              <a:ext uri="{FF2B5EF4-FFF2-40B4-BE49-F238E27FC236}">
                <a16:creationId xmlns:a16="http://schemas.microsoft.com/office/drawing/2014/main" id="{4270A91E-D379-419A-2B63-1EC69E8EB3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2919" y="1669572"/>
            <a:ext cx="4366161" cy="1584249"/>
          </a:xfrm>
          <a:prstGeom prst="rect">
            <a:avLst/>
          </a:prstGeom>
        </p:spPr>
      </p:pic>
      <p:pic>
        <p:nvPicPr>
          <p:cNvPr id="11" name="図 10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34840638-236A-3862-E8CD-787E80345F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8473" y="4824211"/>
            <a:ext cx="4558640" cy="681446"/>
          </a:xfrm>
          <a:prstGeom prst="rect">
            <a:avLst/>
          </a:prstGeom>
        </p:spPr>
      </p:pic>
      <p:pic>
        <p:nvPicPr>
          <p:cNvPr id="4" name="図 3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A5B9C3A3-2DF8-D6B4-54C9-83BCE5666F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50290" y="6335142"/>
            <a:ext cx="1041710" cy="48198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A4594900-8F23-2B63-82B7-D48E462BA86F}"/>
                  </a:ext>
                </a:extLst>
              </p:cNvPr>
              <p:cNvSpPr txBox="1"/>
              <p:nvPr/>
            </p:nvSpPr>
            <p:spPr>
              <a:xfrm>
                <a:off x="3949495" y="4542520"/>
                <a:ext cx="657552" cy="13599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4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ja-JP" sz="4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kumimoji="1" lang="ja-JP" altLang="en-US" sz="4400"/>
              </a:p>
            </p:txBody>
          </p:sp>
        </mc:Choice>
        <mc:Fallback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A4594900-8F23-2B63-82B7-D48E462BA8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9495" y="4542520"/>
                <a:ext cx="657552" cy="1359988"/>
              </a:xfrm>
              <a:prstGeom prst="rect">
                <a:avLst/>
              </a:prstGeom>
              <a:blipFill>
                <a:blip r:embed="rId7"/>
                <a:stretch>
                  <a:fillRect l="-3846" r="-3846" b="-925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477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3AEFDB3-830F-FE35-6D80-C8B143D5FF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03" y="241816"/>
            <a:ext cx="10120279" cy="105214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18E6A35-C271-4489-BD37-26EDA90CD4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753" y="1494527"/>
            <a:ext cx="3960843" cy="666310"/>
          </a:xfrm>
          <a:prstGeom prst="rect">
            <a:avLst/>
          </a:prstGeom>
        </p:spPr>
      </p:pic>
      <p:pic>
        <p:nvPicPr>
          <p:cNvPr id="7" name="図 6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426AADCD-E954-FD63-1195-8EB1CD5121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9913" y="2440862"/>
            <a:ext cx="5985294" cy="2134129"/>
          </a:xfrm>
          <a:prstGeom prst="rect">
            <a:avLst/>
          </a:prstGeom>
        </p:spPr>
      </p:pic>
      <p:pic>
        <p:nvPicPr>
          <p:cNvPr id="9" name="図 8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98DC9306-97CC-6B0B-1FBE-0EB129C0A6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757" y="4855016"/>
            <a:ext cx="2734754" cy="1263298"/>
          </a:xfrm>
          <a:prstGeom prst="rect">
            <a:avLst/>
          </a:prstGeom>
        </p:spPr>
      </p:pic>
      <p:pic>
        <p:nvPicPr>
          <p:cNvPr id="10" name="図 9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5C69AE20-31EC-1B05-E9C0-8DDB2FF7CC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50290" y="6335142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097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5392CA7-08E2-1021-712A-065611030AE2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1B4A9F-6362-DAC3-BB8C-1D97196DB01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B54E798-D0B9-E3F0-50B5-C7E6ED2A12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606" y="2398522"/>
            <a:ext cx="10560407" cy="1030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2885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F9F899-0761-26BE-364B-E6D43A5AC3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814" y="379941"/>
            <a:ext cx="8522900" cy="831659"/>
          </a:xfrm>
          <a:prstGeom prst="rect">
            <a:avLst/>
          </a:prstGeom>
        </p:spPr>
      </p:pic>
      <p:pic>
        <p:nvPicPr>
          <p:cNvPr id="4" name="図 3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8707DA37-16F9-83D4-C55B-9E6E7D5775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2067" y="1379384"/>
            <a:ext cx="3659276" cy="618750"/>
          </a:xfrm>
          <a:prstGeom prst="rect">
            <a:avLst/>
          </a:prstGeom>
        </p:spPr>
      </p:pic>
      <p:pic>
        <p:nvPicPr>
          <p:cNvPr id="6" name="図 5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A1DFC05B-B110-ACE6-D123-99B60D5A94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5087" y="2270214"/>
            <a:ext cx="5824627" cy="2118046"/>
          </a:xfrm>
          <a:prstGeom prst="rect">
            <a:avLst/>
          </a:prstGeom>
        </p:spPr>
      </p:pic>
      <p:pic>
        <p:nvPicPr>
          <p:cNvPr id="9" name="図 8" descr="アイコン&#10;&#10;低い精度で自動的に生成された説明">
            <a:extLst>
              <a:ext uri="{FF2B5EF4-FFF2-40B4-BE49-F238E27FC236}">
                <a16:creationId xmlns:a16="http://schemas.microsoft.com/office/drawing/2014/main" id="{88528E59-19A3-8518-8D27-157B26023F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1343" y="4923443"/>
            <a:ext cx="2588763" cy="1110346"/>
          </a:xfrm>
          <a:prstGeom prst="rect">
            <a:avLst/>
          </a:prstGeom>
        </p:spPr>
      </p:pic>
      <p:pic>
        <p:nvPicPr>
          <p:cNvPr id="10" name="図 9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97A77520-7514-A1CE-9EA9-185C52B2E2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50290" y="6335142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270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0DB8404-B799-F8C2-AEC3-66112FF2716F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20115A4-173E-5F5E-CBA9-33CE9409A88F}"/>
              </a:ext>
            </a:extLst>
          </p:cNvPr>
          <p:cNvSpPr txBox="1"/>
          <p:nvPr/>
        </p:nvSpPr>
        <p:spPr>
          <a:xfrm>
            <a:off x="4448116" y="185057"/>
            <a:ext cx="3262432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調べてみよう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21A2A40-AF8D-9879-1DC2-7BAB6D632B47}"/>
              </a:ext>
            </a:extLst>
          </p:cNvPr>
          <p:cNvSpPr txBox="1"/>
          <p:nvPr/>
        </p:nvSpPr>
        <p:spPr>
          <a:xfrm>
            <a:off x="2885024" y="1265016"/>
            <a:ext cx="64219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5400" b="1" dirty="0"/>
              <a:t>AI</a:t>
            </a:r>
            <a:r>
              <a:rPr lang="ja-JP" altLang="en-US" sz="5400" b="1"/>
              <a:t>に聞いてみよう。</a:t>
            </a:r>
            <a:endParaRPr kumimoji="1" lang="ja-JP" altLang="en-US" sz="5400" b="1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0DD227F-65AD-F1A3-650D-097367798E13}"/>
              </a:ext>
            </a:extLst>
          </p:cNvPr>
          <p:cNvSpPr txBox="1"/>
          <p:nvPr/>
        </p:nvSpPr>
        <p:spPr>
          <a:xfrm>
            <a:off x="540028" y="2560419"/>
            <a:ext cx="75071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600"/>
              <a:t>無限小数</a:t>
            </a:r>
            <a:r>
              <a:rPr lang="en-US" altLang="ja-JP" sz="3600" dirty="0"/>
              <a:t> 0.99999999</a:t>
            </a:r>
            <a:r>
              <a:rPr lang="ja-JP" altLang="en-US" sz="3600"/>
              <a:t>は、</a:t>
            </a:r>
            <a:r>
              <a:rPr lang="en-US" altLang="ja-JP" sz="3600" dirty="0"/>
              <a:t>1</a:t>
            </a:r>
            <a:r>
              <a:rPr lang="ja-JP" altLang="en-US" sz="3600"/>
              <a:t>ですか</a:t>
            </a:r>
            <a:r>
              <a:rPr lang="en-US" altLang="ja-JP" sz="3600" dirty="0"/>
              <a:t>?</a:t>
            </a:r>
            <a:endParaRPr kumimoji="1" lang="ja-JP" altLang="en-US" sz="360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AC6050F-1AEC-AA89-4BA8-62BA2F0F03BF}"/>
              </a:ext>
            </a:extLst>
          </p:cNvPr>
          <p:cNvSpPr txBox="1"/>
          <p:nvPr/>
        </p:nvSpPr>
        <p:spPr>
          <a:xfrm>
            <a:off x="565428" y="3424019"/>
            <a:ext cx="112646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b="1"/>
              <a:t>なぜ</a:t>
            </a:r>
            <a:r>
              <a:rPr kumimoji="1" lang="ja-JP" altLang="en-US" sz="3600"/>
              <a:t>ひとつの数が</a:t>
            </a:r>
            <a:r>
              <a:rPr lang="ja-JP" altLang="en-US" sz="3600" b="1"/>
              <a:t>２</a:t>
            </a:r>
            <a:r>
              <a:rPr kumimoji="1" lang="ja-JP" altLang="en-US" sz="3600" b="1"/>
              <a:t>通りの表し方</a:t>
            </a:r>
            <a:r>
              <a:rPr kumimoji="1" lang="ja-JP" altLang="en-US" sz="3600"/>
              <a:t>ができるのですか？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63F5286-C8A5-B724-BEB9-DAD38A9BEB8E}"/>
              </a:ext>
            </a:extLst>
          </p:cNvPr>
          <p:cNvSpPr txBox="1"/>
          <p:nvPr/>
        </p:nvSpPr>
        <p:spPr>
          <a:xfrm>
            <a:off x="565428" y="4312935"/>
            <a:ext cx="9674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/>
              <a:t>2</a:t>
            </a:r>
            <a:r>
              <a:rPr kumimoji="1" lang="ja-JP" altLang="en-US" sz="3600"/>
              <a:t>通りの表し方ができる数は</a:t>
            </a:r>
            <a:r>
              <a:rPr kumimoji="1" lang="ja-JP" altLang="en-US" sz="3600" b="1"/>
              <a:t>他にありますか？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77E063B-224F-0959-643C-D1914EFFCB11}"/>
              </a:ext>
            </a:extLst>
          </p:cNvPr>
          <p:cNvSpPr txBox="1"/>
          <p:nvPr/>
        </p:nvSpPr>
        <p:spPr>
          <a:xfrm>
            <a:off x="565428" y="5251912"/>
            <a:ext cx="1080295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b="1">
                <a:solidFill>
                  <a:srgbClr val="FF0000"/>
                </a:solidFill>
              </a:rPr>
              <a:t>ある</a:t>
            </a:r>
            <a:r>
              <a:rPr kumimoji="1" lang="ja-JP" altLang="en-US" sz="3600"/>
              <a:t>のなら、その</a:t>
            </a:r>
            <a:r>
              <a:rPr kumimoji="1" lang="ja-JP" altLang="en-US" sz="3600" b="1"/>
              <a:t>規則性</a:t>
            </a:r>
            <a:r>
              <a:rPr kumimoji="1" lang="ja-JP" altLang="en-US" sz="3600"/>
              <a:t>はどのようなものですか、</a:t>
            </a:r>
            <a:endParaRPr kumimoji="1" lang="en-US" altLang="ja-JP" sz="3600" dirty="0"/>
          </a:p>
          <a:p>
            <a:r>
              <a:rPr kumimoji="1" lang="ja-JP" altLang="en-US" sz="3600" b="1">
                <a:solidFill>
                  <a:srgbClr val="FF0000"/>
                </a:solidFill>
              </a:rPr>
              <a:t>ない</a:t>
            </a:r>
            <a:r>
              <a:rPr kumimoji="1" lang="ja-JP" altLang="en-US" sz="3600"/>
              <a:t>のなら、その</a:t>
            </a:r>
            <a:r>
              <a:rPr kumimoji="1" lang="ja-JP" altLang="en-US" sz="3600" b="1"/>
              <a:t>証明</a:t>
            </a:r>
            <a:r>
              <a:rPr kumimoji="1" lang="ja-JP" altLang="en-US" sz="3600"/>
              <a:t>をしてください。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4217304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E5FF6-D156-AA55-7D73-1D8BEAEE6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23366F6-3B5D-589D-84F8-EF6DF53FBFD3}"/>
              </a:ext>
            </a:extLst>
          </p:cNvPr>
          <p:cNvSpPr txBox="1"/>
          <p:nvPr/>
        </p:nvSpPr>
        <p:spPr>
          <a:xfrm>
            <a:off x="3582715" y="1979138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/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A823041-46D5-164D-45EB-BD41F7BE5195}"/>
              </a:ext>
            </a:extLst>
          </p:cNvPr>
          <p:cNvSpPr txBox="1"/>
          <p:nvPr/>
        </p:nvSpPr>
        <p:spPr>
          <a:xfrm>
            <a:off x="1525781" y="3267919"/>
            <a:ext cx="9537684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000" b="1"/>
              <a:t>実数</a:t>
            </a:r>
            <a:r>
              <a:rPr kumimoji="1" lang="ja-JP" altLang="en-US" sz="4000"/>
              <a:t>、無理数、有理数、整数、自然数が区別できるようになる。</a:t>
            </a:r>
          </a:p>
        </p:txBody>
      </p:sp>
    </p:spTree>
    <p:extLst>
      <p:ext uri="{BB962C8B-B14F-4D97-AF65-F5344CB8AC3E}">
        <p14:creationId xmlns:p14="http://schemas.microsoft.com/office/powerpoint/2010/main" val="4390786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BC4EE-EBC8-619C-7A82-5E2E6F17E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640AE70-C887-41CF-EF15-55BFB90F50E7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DD8A8B-858D-4DA7-43B0-228F0C768C77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84C0EEB-9C2B-1133-464F-B49DE0FDCC81}"/>
              </a:ext>
            </a:extLst>
          </p:cNvPr>
          <p:cNvSpPr txBox="1"/>
          <p:nvPr/>
        </p:nvSpPr>
        <p:spPr>
          <a:xfrm>
            <a:off x="344556" y="1346103"/>
            <a:ext cx="78790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数と式「実数の体系」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7" name="図 6" descr="ダイアグラム&#10;&#10;自動的に生成された説明">
            <a:extLst>
              <a:ext uri="{FF2B5EF4-FFF2-40B4-BE49-F238E27FC236}">
                <a16:creationId xmlns:a16="http://schemas.microsoft.com/office/drawing/2014/main" id="{D144B138-FC19-5A89-27F9-BBAE7AB05B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7621" y="2546432"/>
            <a:ext cx="7809932" cy="4073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3567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</TotalTime>
  <Words>493</Words>
  <Application>Microsoft Macintosh PowerPoint</Application>
  <PresentationFormat>ワイド画面</PresentationFormat>
  <Paragraphs>108</Paragraphs>
  <Slides>26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26</vt:i4>
      </vt:variant>
    </vt:vector>
  </HeadingPairs>
  <TitlesOfParts>
    <vt:vector size="32" baseType="lpstr">
      <vt:lpstr>游ゴシック</vt:lpstr>
      <vt:lpstr>游ゴシック Light</vt:lpstr>
      <vt:lpstr>Yu Mincho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13</cp:revision>
  <dcterms:created xsi:type="dcterms:W3CDTF">2024-12-21T06:28:55Z</dcterms:created>
  <dcterms:modified xsi:type="dcterms:W3CDTF">2025-03-01T11:50:49Z</dcterms:modified>
</cp:coreProperties>
</file>