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7" r:id="rId3"/>
    <p:sldId id="280" r:id="rId4"/>
    <p:sldId id="279" r:id="rId5"/>
    <p:sldId id="282" r:id="rId6"/>
    <p:sldId id="281" r:id="rId7"/>
    <p:sldId id="302" r:id="rId8"/>
    <p:sldId id="284" r:id="rId9"/>
    <p:sldId id="283" r:id="rId10"/>
    <p:sldId id="286" r:id="rId11"/>
    <p:sldId id="291" r:id="rId12"/>
    <p:sldId id="290" r:id="rId13"/>
    <p:sldId id="287" r:id="rId14"/>
    <p:sldId id="293" r:id="rId15"/>
    <p:sldId id="285" r:id="rId16"/>
    <p:sldId id="288" r:id="rId17"/>
    <p:sldId id="292" r:id="rId18"/>
    <p:sldId id="294" r:id="rId19"/>
    <p:sldId id="278" r:id="rId20"/>
    <p:sldId id="274" r:id="rId21"/>
    <p:sldId id="295" r:id="rId22"/>
    <p:sldId id="296" r:id="rId23"/>
    <p:sldId id="300" r:id="rId24"/>
    <p:sldId id="289" r:id="rId25"/>
    <p:sldId id="301" r:id="rId26"/>
    <p:sldId id="297" r:id="rId2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BA"/>
    <a:srgbClr val="E97095"/>
    <a:srgbClr val="D0E6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29"/>
    <p:restoredTop sz="94610"/>
  </p:normalViewPr>
  <p:slideViewPr>
    <p:cSldViewPr snapToGrid="0">
      <p:cViewPr varScale="1">
        <p:scale>
          <a:sx n="94" d="100"/>
          <a:sy n="94" d="100"/>
        </p:scale>
        <p:origin x="232" y="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4.png"/><Relationship Id="rId7" Type="http://schemas.openxmlformats.org/officeDocument/2006/relationships/image" Target="../media/image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1.png"/><Relationship Id="rId7" Type="http://schemas.openxmlformats.org/officeDocument/2006/relationships/image" Target="../media/image5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43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0.png"/><Relationship Id="rId7" Type="http://schemas.openxmlformats.org/officeDocument/2006/relationships/image" Target="../media/image6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7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67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image" Target="../media/image710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17" Type="http://schemas.openxmlformats.org/officeDocument/2006/relationships/image" Target="../media/image85.png"/><Relationship Id="rId2" Type="http://schemas.openxmlformats.org/officeDocument/2006/relationships/image" Target="../media/image700.png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4" Type="http://schemas.openxmlformats.org/officeDocument/2006/relationships/image" Target="../media/image720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63401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数と式「有理数」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 descr="図形&#10;&#10;中程度の精度で自動的に生成された説明">
            <a:extLst>
              <a:ext uri="{FF2B5EF4-FFF2-40B4-BE49-F238E27FC236}">
                <a16:creationId xmlns:a16="http://schemas.microsoft.com/office/drawing/2014/main" id="{88F734ED-2DE7-0F2D-A61C-948368E0D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913" y="2968831"/>
            <a:ext cx="5054600" cy="3200400"/>
          </a:xfrm>
          <a:prstGeom prst="rect">
            <a:avLst/>
          </a:prstGeom>
        </p:spPr>
      </p:pic>
      <p:pic>
        <p:nvPicPr>
          <p:cNvPr id="10" name="図 9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4209038B-3DF8-E531-4534-BD49EC395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363" y="2581868"/>
            <a:ext cx="6756400" cy="1295400"/>
          </a:xfrm>
          <a:prstGeom prst="rect">
            <a:avLst/>
          </a:prstGeom>
        </p:spPr>
      </p:pic>
      <p:pic>
        <p:nvPicPr>
          <p:cNvPr id="12" name="図 11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82EF820B-5488-6A1A-CD65-307B69B07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63" y="3671723"/>
            <a:ext cx="1778000" cy="965200"/>
          </a:xfrm>
          <a:prstGeom prst="rect">
            <a:avLst/>
          </a:prstGeom>
        </p:spPr>
      </p:pic>
      <p:pic>
        <p:nvPicPr>
          <p:cNvPr id="14" name="図 13" descr="テキスト&#10;&#10;低い精度で自動的に生成された説明">
            <a:extLst>
              <a:ext uri="{FF2B5EF4-FFF2-40B4-BE49-F238E27FC236}">
                <a16:creationId xmlns:a16="http://schemas.microsoft.com/office/drawing/2014/main" id="{62059841-E5F2-9501-92F4-F4718D638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6767" y="4024012"/>
            <a:ext cx="2013175" cy="1810166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A6A8B99A-F264-7723-CFD0-5782889679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8334" y="4569031"/>
            <a:ext cx="1844001" cy="82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A5811BC-D143-5972-F848-53A6B6C62F30}"/>
              </a:ext>
            </a:extLst>
          </p:cNvPr>
          <p:cNvSpPr txBox="1"/>
          <p:nvPr/>
        </p:nvSpPr>
        <p:spPr>
          <a:xfrm>
            <a:off x="3849231" y="1393090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81D5525-D210-3028-B063-85F4DD9CFEFE}"/>
              </a:ext>
            </a:extLst>
          </p:cNvPr>
          <p:cNvSpPr txBox="1"/>
          <p:nvPr/>
        </p:nvSpPr>
        <p:spPr>
          <a:xfrm>
            <a:off x="1358645" y="2403011"/>
            <a:ext cx="9474711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4400" b="1"/>
              <a:t>自然数</a:t>
            </a:r>
            <a:r>
              <a:rPr lang="ja-JP" altLang="en-US" sz="4400"/>
              <a:t>、</a:t>
            </a:r>
            <a:r>
              <a:rPr lang="ja-JP" altLang="en-US" sz="4400" b="1"/>
              <a:t>整数</a:t>
            </a:r>
            <a:r>
              <a:rPr lang="ja-JP" altLang="en-US" sz="4400"/>
              <a:t>、</a:t>
            </a:r>
            <a:r>
              <a:rPr lang="ja-JP" altLang="en-US" sz="4400" b="1"/>
              <a:t>有理数</a:t>
            </a:r>
            <a:r>
              <a:rPr lang="ja-JP" altLang="en-US" sz="4400"/>
              <a:t>が区別できる</a:t>
            </a:r>
            <a:endParaRPr kumimoji="1" lang="ja-JP" altLang="en-US" sz="440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14800FE-058D-9E01-B668-251448B8F0A3}"/>
              </a:ext>
            </a:extLst>
          </p:cNvPr>
          <p:cNvSpPr txBox="1"/>
          <p:nvPr/>
        </p:nvSpPr>
        <p:spPr>
          <a:xfrm>
            <a:off x="1346770" y="3400538"/>
            <a:ext cx="9474711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4400" b="1"/>
              <a:t>分数↔︎小数</a:t>
            </a:r>
            <a:r>
              <a:rPr lang="ja-JP" altLang="en-US" sz="4400"/>
              <a:t>の変換ができる</a:t>
            </a:r>
            <a:endParaRPr kumimoji="1" lang="ja-JP" altLang="en-US" sz="440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2E6363F-2700-E168-8B45-FD6ACEFD3034}"/>
              </a:ext>
            </a:extLst>
          </p:cNvPr>
          <p:cNvSpPr txBox="1"/>
          <p:nvPr/>
        </p:nvSpPr>
        <p:spPr>
          <a:xfrm>
            <a:off x="1358646" y="4338689"/>
            <a:ext cx="9474711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4400" b="1"/>
              <a:t>循環小数</a:t>
            </a:r>
            <a:r>
              <a:rPr lang="ja-JP" altLang="en-US" sz="4400"/>
              <a:t>の表し方</a:t>
            </a:r>
            <a:endParaRPr kumimoji="1" lang="ja-JP" altLang="en-US" sz="4400"/>
          </a:p>
        </p:txBody>
      </p:sp>
    </p:spTree>
    <p:extLst>
      <p:ext uri="{BB962C8B-B14F-4D97-AF65-F5344CB8AC3E}">
        <p14:creationId xmlns:p14="http://schemas.microsoft.com/office/powerpoint/2010/main" val="116066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3CE37E6-5E59-94DC-119C-7B8AC34C4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793" y="554465"/>
            <a:ext cx="9559638" cy="652900"/>
          </a:xfrm>
          <a:prstGeom prst="rect">
            <a:avLst/>
          </a:prstGeom>
        </p:spPr>
      </p:pic>
      <p:pic>
        <p:nvPicPr>
          <p:cNvPr id="5" name="図 4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F5C1FEC8-4EAF-6479-9D54-2ABD81429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792" y="1539089"/>
            <a:ext cx="9559639" cy="2890123"/>
          </a:xfrm>
          <a:prstGeom prst="rect">
            <a:avLst/>
          </a:prstGeom>
        </p:spPr>
      </p:pic>
      <p:pic>
        <p:nvPicPr>
          <p:cNvPr id="7" name="図 6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634A8766-BEF0-3F33-87A8-F982D8231A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3792" y="4760936"/>
            <a:ext cx="9559639" cy="1319230"/>
          </a:xfrm>
          <a:prstGeom prst="rect">
            <a:avLst/>
          </a:prstGeom>
        </p:spPr>
      </p:pic>
      <p:pic>
        <p:nvPicPr>
          <p:cNvPr id="8" name="図 7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DD549D6-47F7-265B-B6C3-17F1828F20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7992" y="630353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01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7BDCBCE0-CDFF-C35B-B43B-A7E5A6F34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756" y="106334"/>
            <a:ext cx="9628662" cy="66453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05C28D6F-F7C2-3EA2-BEE6-759D35EB3A7B}"/>
                  </a:ext>
                </a:extLst>
              </p:cNvPr>
              <p:cNvSpPr txBox="1"/>
              <p:nvPr/>
            </p:nvSpPr>
            <p:spPr>
              <a:xfrm>
                <a:off x="3942608" y="3152001"/>
                <a:ext cx="165269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i="1" dirty="0" smtClean="0">
                          <a:latin typeface="Cambria Math" panose="02040503050406030204" pitchFamily="18" charset="0"/>
                        </a:rPr>
                        <m:t>1,2,3</m:t>
                      </m:r>
                      <m:r>
                        <a:rPr kumimoji="1" lang="en-US" altLang="ja-JP" sz="36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ja-JP" altLang="en-US" sz="3600" i="1" dirty="0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05C28D6F-F7C2-3EA2-BEE6-759D35EB3A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608" y="3152001"/>
                <a:ext cx="1652697" cy="553998"/>
              </a:xfrm>
              <a:prstGeom prst="rect">
                <a:avLst/>
              </a:prstGeom>
              <a:blipFill>
                <a:blip r:embed="rId3"/>
                <a:stretch>
                  <a:fillRect l="-5344" r="-763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45F6EB2-3149-A603-33B5-A2B5943C846D}"/>
                  </a:ext>
                </a:extLst>
              </p:cNvPr>
              <p:cNvSpPr txBox="1"/>
              <p:nvPr/>
            </p:nvSpPr>
            <p:spPr>
              <a:xfrm>
                <a:off x="7463971" y="2598003"/>
                <a:ext cx="795089" cy="22159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en-US" altLang="ja-JP" sz="3600" i="1" dirty="0" smtClean="0">
                          <a:latin typeface="Cambria Math" panose="02040503050406030204" pitchFamily="18" charset="0"/>
                        </a:rPr>
                        <m:t>1,</m:t>
                      </m:r>
                    </m:oMath>
                  </m:oMathPara>
                </a14:m>
                <a:endParaRPr kumimoji="1" lang="en-US" altLang="ja-JP" sz="36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en-US" altLang="ja-JP" sz="3600" i="1" dirty="0" smtClean="0">
                          <a:latin typeface="Cambria Math" panose="02040503050406030204" pitchFamily="18" charset="0"/>
                        </a:rPr>
                        <m:t>2,</m:t>
                      </m:r>
                    </m:oMath>
                  </m:oMathPara>
                </a14:m>
                <a:endParaRPr kumimoji="1" lang="en-US" altLang="ja-JP" sz="36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en-US" altLang="ja-JP" sz="360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1" lang="en-US" altLang="ja-JP" sz="3600" b="0" i="1" dirty="0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kumimoji="1" lang="en-US" altLang="ja-JP" sz="36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kumimoji="1" lang="en-US" altLang="ja-JP" sz="36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45F6EB2-3149-A603-33B5-A2B5943C84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3971" y="2598003"/>
                <a:ext cx="795089" cy="2215991"/>
              </a:xfrm>
              <a:prstGeom prst="rect">
                <a:avLst/>
              </a:prstGeom>
              <a:blipFill>
                <a:blip r:embed="rId4"/>
                <a:stretch>
                  <a:fillRect l="-156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53EEDBEE-2C81-F2ED-EDC2-30633210260D}"/>
                  </a:ext>
                </a:extLst>
              </p:cNvPr>
              <p:cNvSpPr txBox="1"/>
              <p:nvPr/>
            </p:nvSpPr>
            <p:spPr>
              <a:xfrm>
                <a:off x="7668353" y="2044005"/>
                <a:ext cx="48090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kumimoji="1" lang="en-US" altLang="ja-JP" sz="3600" b="0" i="1" dirty="0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53EEDBEE-2C81-F2ED-EDC2-306332102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8353" y="2044005"/>
                <a:ext cx="480901" cy="553998"/>
              </a:xfrm>
              <a:prstGeom prst="rect">
                <a:avLst/>
              </a:prstGeom>
              <a:blipFill>
                <a:blip r:embed="rId5"/>
                <a:stretch>
                  <a:fillRect l="-17949" b="-4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9E11F49-399F-763F-D86E-A92813D4C26A}"/>
                  </a:ext>
                </a:extLst>
              </p:cNvPr>
              <p:cNvSpPr txBox="1"/>
              <p:nvPr/>
            </p:nvSpPr>
            <p:spPr>
              <a:xfrm>
                <a:off x="8863165" y="1525433"/>
                <a:ext cx="386324" cy="1037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36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36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36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9E11F49-399F-763F-D86E-A92813D4C2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3165" y="1525433"/>
                <a:ext cx="386324" cy="1037143"/>
              </a:xfrm>
              <a:prstGeom prst="rect">
                <a:avLst/>
              </a:prstGeom>
              <a:blipFill>
                <a:blip r:embed="rId6"/>
                <a:stretch>
                  <a:fillRect l="-21875" t="-1220" r="-21875" b="-1463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01A841A3-42B6-62DF-A5AC-A6F028AC412F}"/>
                  </a:ext>
                </a:extLst>
              </p:cNvPr>
              <p:cNvSpPr txBox="1"/>
              <p:nvPr/>
            </p:nvSpPr>
            <p:spPr>
              <a:xfrm>
                <a:off x="9249489" y="2784218"/>
                <a:ext cx="807913" cy="10386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sz="36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36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kumimoji="1" lang="en-US" altLang="ja-JP" sz="36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01A841A3-42B6-62DF-A5AC-A6F028AC4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9489" y="2784218"/>
                <a:ext cx="807913" cy="1038682"/>
              </a:xfrm>
              <a:prstGeom prst="rect">
                <a:avLst/>
              </a:prstGeom>
              <a:blipFill>
                <a:blip r:embed="rId7"/>
                <a:stretch>
                  <a:fillRect t="-1220" r="-10938" b="-1463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0743ACA1-AAEB-6C51-E7A8-08F9C6083334}"/>
                  </a:ext>
                </a:extLst>
              </p:cNvPr>
              <p:cNvSpPr txBox="1"/>
              <p:nvPr/>
            </p:nvSpPr>
            <p:spPr>
              <a:xfrm>
                <a:off x="10670837" y="1699935"/>
                <a:ext cx="766492" cy="6881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1" lang="ja-JP" altLang="en-US" sz="4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kumimoji="1" lang="en-US" altLang="ja-JP" sz="4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0743ACA1-AAEB-6C51-E7A8-08F9C60833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0837" y="1699935"/>
                <a:ext cx="766492" cy="688137"/>
              </a:xfrm>
              <a:prstGeom prst="rect">
                <a:avLst/>
              </a:prstGeom>
              <a:blipFill>
                <a:blip r:embed="rId8"/>
                <a:stretch>
                  <a:fillRect r="-13115" b="-357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82070A05-C71D-FF9F-095B-F4715D1800CE}"/>
                  </a:ext>
                </a:extLst>
              </p:cNvPr>
              <p:cNvSpPr txBox="1"/>
              <p:nvPr/>
            </p:nvSpPr>
            <p:spPr>
              <a:xfrm>
                <a:off x="11097244" y="2688006"/>
                <a:ext cx="461472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400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82070A05-C71D-FF9F-095B-F4715D1800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7244" y="2688006"/>
                <a:ext cx="461472" cy="615553"/>
              </a:xfrm>
              <a:prstGeom prst="rect">
                <a:avLst/>
              </a:prstGeom>
              <a:blipFill>
                <a:blip r:embed="rId9"/>
                <a:stretch>
                  <a:fillRect l="-10526" r="-526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図 10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FF34D5E-5510-E47E-56DF-856C8FC8A6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37861" y="6269681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35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BA179CBE-495F-8478-9D2F-FE6843E25A91}"/>
                  </a:ext>
                </a:extLst>
              </p:cNvPr>
              <p:cNvSpPr txBox="1"/>
              <p:nvPr/>
            </p:nvSpPr>
            <p:spPr>
              <a:xfrm>
                <a:off x="4319526" y="2441733"/>
                <a:ext cx="472885" cy="12676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BA179CBE-495F-8478-9D2F-FE6843E25A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9526" y="2441733"/>
                <a:ext cx="472885" cy="1267655"/>
              </a:xfrm>
              <a:prstGeom prst="rect">
                <a:avLst/>
              </a:prstGeom>
              <a:blipFill>
                <a:blip r:embed="rId2"/>
                <a:stretch>
                  <a:fillRect l="-23684" t="-1000" r="-21053" b="-14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48B0C29-9630-EAEA-A665-E8741FAF991C}"/>
              </a:ext>
            </a:extLst>
          </p:cNvPr>
          <p:cNvSpPr txBox="1"/>
          <p:nvPr/>
        </p:nvSpPr>
        <p:spPr>
          <a:xfrm>
            <a:off x="814648" y="681644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b="1">
                <a:solidFill>
                  <a:srgbClr val="007FBA"/>
                </a:solidFill>
              </a:rPr>
              <a:t>既約分数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B97618B-9E8F-2CF0-CD35-79D758D89920}"/>
              </a:ext>
            </a:extLst>
          </p:cNvPr>
          <p:cNvSpPr txBox="1"/>
          <p:nvPr/>
        </p:nvSpPr>
        <p:spPr>
          <a:xfrm>
            <a:off x="3441469" y="743198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/>
              <a:t>これ以上もう約分できない状態の分数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2FCAED3E-F3A3-5FB2-F7D0-A2B44D160734}"/>
                  </a:ext>
                </a:extLst>
              </p:cNvPr>
              <p:cNvSpPr txBox="1"/>
              <p:nvPr/>
            </p:nvSpPr>
            <p:spPr>
              <a:xfrm>
                <a:off x="5391868" y="2441733"/>
                <a:ext cx="472885" cy="12676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2FCAED3E-F3A3-5FB2-F7D0-A2B44D160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1868" y="2441733"/>
                <a:ext cx="472885" cy="1267655"/>
              </a:xfrm>
              <a:prstGeom prst="rect">
                <a:avLst/>
              </a:prstGeom>
              <a:blipFill>
                <a:blip r:embed="rId3"/>
                <a:stretch>
                  <a:fillRect l="-23684" t="-1000" r="-23684" b="-14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5F0753E2-3CED-2FBB-4813-73398D3E7EEC}"/>
                  </a:ext>
                </a:extLst>
              </p:cNvPr>
              <p:cNvSpPr txBox="1"/>
              <p:nvPr/>
            </p:nvSpPr>
            <p:spPr>
              <a:xfrm>
                <a:off x="6464209" y="2441733"/>
                <a:ext cx="785471" cy="12858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5F0753E2-3CED-2FBB-4813-73398D3E7E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4209" y="2441733"/>
                <a:ext cx="785471" cy="1285865"/>
              </a:xfrm>
              <a:prstGeom prst="rect">
                <a:avLst/>
              </a:prstGeom>
              <a:blipFill>
                <a:blip r:embed="rId4"/>
                <a:stretch>
                  <a:fillRect l="-12698" t="-980" r="-14286" b="-127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541F58DA-0D01-C399-FB56-3E016C28497F}"/>
              </a:ext>
            </a:extLst>
          </p:cNvPr>
          <p:cNvGrpSpPr/>
          <p:nvPr/>
        </p:nvGrpSpPr>
        <p:grpSpPr>
          <a:xfrm>
            <a:off x="3437713" y="3857106"/>
            <a:ext cx="2236510" cy="1529245"/>
            <a:chOff x="3350623" y="3940233"/>
            <a:chExt cx="2236510" cy="1529245"/>
          </a:xfrm>
        </p:grpSpPr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D7A73BE3-9A80-D6B3-E47B-47D5C1825F0E}"/>
                </a:ext>
              </a:extLst>
            </p:cNvPr>
            <p:cNvSpPr txBox="1"/>
            <p:nvPr/>
          </p:nvSpPr>
          <p:spPr>
            <a:xfrm>
              <a:off x="3350623" y="4761592"/>
              <a:ext cx="22365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4000">
                  <a:solidFill>
                    <a:srgbClr val="FF0000"/>
                  </a:solidFill>
                </a:rPr>
                <a:t>既約分数</a:t>
              </a:r>
            </a:p>
          </p:txBody>
        </p:sp>
        <p:cxnSp>
          <p:nvCxnSpPr>
            <p:cNvPr id="9" name="直線矢印コネクタ 8">
              <a:extLst>
                <a:ext uri="{FF2B5EF4-FFF2-40B4-BE49-F238E27FC236}">
                  <a16:creationId xmlns:a16="http://schemas.microsoft.com/office/drawing/2014/main" id="{4666B564-6953-E4A3-7920-214D7438AA26}"/>
                </a:ext>
              </a:extLst>
            </p:cNvPr>
            <p:cNvCxnSpPr>
              <a:stCxn id="7" idx="0"/>
            </p:cNvCxnSpPr>
            <p:nvPr/>
          </p:nvCxnSpPr>
          <p:spPr>
            <a:xfrm flipV="1">
              <a:off x="4468878" y="3940233"/>
              <a:ext cx="0" cy="82135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C04F20A-9590-FA00-E745-B2CA659D58A2}"/>
                  </a:ext>
                </a:extLst>
              </p:cNvPr>
              <p:cNvSpPr txBox="1"/>
              <p:nvPr/>
            </p:nvSpPr>
            <p:spPr>
              <a:xfrm>
                <a:off x="7711118" y="2801767"/>
                <a:ext cx="1479187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i="1" dirty="0" smtClean="0"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C04F20A-9590-FA00-E745-B2CA659D58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1118" y="2801767"/>
                <a:ext cx="1479187" cy="677108"/>
              </a:xfrm>
              <a:prstGeom prst="rect">
                <a:avLst/>
              </a:prstGeom>
              <a:blipFill>
                <a:blip r:embed="rId5"/>
                <a:stretch>
                  <a:fillRect l="-2564" r="-7692" b="-545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図 1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2D835FC4-AFBF-7D92-4766-3E99050430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37952" y="6257414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94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手紙&#10;&#10;自動的に生成された説明">
            <a:extLst>
              <a:ext uri="{FF2B5EF4-FFF2-40B4-BE49-F238E27FC236}">
                <a16:creationId xmlns:a16="http://schemas.microsoft.com/office/drawing/2014/main" id="{B729C3D1-BF3C-E3AD-A524-762C42F23B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8455"/>
          <a:stretch/>
        </p:blipFill>
        <p:spPr>
          <a:xfrm>
            <a:off x="991985" y="352182"/>
            <a:ext cx="10208029" cy="1434966"/>
          </a:xfrm>
          <a:prstGeom prst="rect">
            <a:avLst/>
          </a:prstGeom>
        </p:spPr>
      </p:pic>
      <p:pic>
        <p:nvPicPr>
          <p:cNvPr id="5" name="図 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FBDB4C1C-BE5D-1DF9-0870-C6BB41E83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428" y="1901448"/>
            <a:ext cx="7772400" cy="4038119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E2DB635-022B-FDCD-12F4-FF229106ED60}"/>
              </a:ext>
            </a:extLst>
          </p:cNvPr>
          <p:cNvSpPr/>
          <p:nvPr/>
        </p:nvSpPr>
        <p:spPr>
          <a:xfrm>
            <a:off x="5225143" y="1901448"/>
            <a:ext cx="2204357" cy="2019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2BA60E2-BB62-63FE-2D42-1F629210CCB9}"/>
              </a:ext>
            </a:extLst>
          </p:cNvPr>
          <p:cNvSpPr/>
          <p:nvPr/>
        </p:nvSpPr>
        <p:spPr>
          <a:xfrm>
            <a:off x="7511143" y="1917777"/>
            <a:ext cx="2204357" cy="2019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8E8C2BC-9EAD-5B25-0625-A2E06F907C40}"/>
              </a:ext>
            </a:extLst>
          </p:cNvPr>
          <p:cNvSpPr/>
          <p:nvPr/>
        </p:nvSpPr>
        <p:spPr>
          <a:xfrm>
            <a:off x="5323115" y="3942519"/>
            <a:ext cx="2204357" cy="2019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0D28A7F-A823-230A-3EB6-B5E4429F069B}"/>
              </a:ext>
            </a:extLst>
          </p:cNvPr>
          <p:cNvSpPr/>
          <p:nvPr/>
        </p:nvSpPr>
        <p:spPr>
          <a:xfrm>
            <a:off x="7592787" y="3991505"/>
            <a:ext cx="2204357" cy="2019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370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51773AA-4469-0CD0-494E-6139D3B60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9905" y="168232"/>
            <a:ext cx="6539209" cy="6521535"/>
          </a:xfrm>
          <a:prstGeom prst="rect">
            <a:avLst/>
          </a:prstGeom>
        </p:spPr>
      </p:pic>
      <p:pic>
        <p:nvPicPr>
          <p:cNvPr id="5" name="図 4" descr="携帯電話の画面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FD42BA6-DBB2-5742-B8D3-B9858CE6A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507" y="0"/>
            <a:ext cx="3524545" cy="6858000"/>
          </a:xfrm>
          <a:prstGeom prst="rect">
            <a:avLst/>
          </a:prstGeom>
        </p:spPr>
      </p:pic>
      <p:pic>
        <p:nvPicPr>
          <p:cNvPr id="7" name="図 6" descr="文字が書かれている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9633248-F0D1-00D2-F4F1-72B528B27E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154" y="4022767"/>
            <a:ext cx="1333500" cy="2667000"/>
          </a:xfrm>
          <a:prstGeom prst="rect">
            <a:avLst/>
          </a:prstGeom>
        </p:spPr>
      </p:pic>
      <p:pic>
        <p:nvPicPr>
          <p:cNvPr id="9" name="図 8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183F2E3-0F45-6495-F5D4-01BBCB6ED5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5848" y="2884320"/>
            <a:ext cx="2667322" cy="1089357"/>
          </a:xfrm>
          <a:prstGeom prst="rect">
            <a:avLst/>
          </a:prstGeom>
        </p:spPr>
      </p:pic>
      <p:pic>
        <p:nvPicPr>
          <p:cNvPr id="11" name="図 10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02B067D-EB68-0B61-456B-81EC909746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64" y="17134"/>
            <a:ext cx="1687132" cy="695788"/>
          </a:xfrm>
          <a:prstGeom prst="rect">
            <a:avLst/>
          </a:prstGeom>
        </p:spPr>
      </p:pic>
      <p:pic>
        <p:nvPicPr>
          <p:cNvPr id="13" name="図 1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159326F-3099-5090-9320-ADA079E59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63" y="857896"/>
            <a:ext cx="1702743" cy="75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832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リモコンのアップ&#10;&#10;自動的に生成された説明">
            <a:extLst>
              <a:ext uri="{FF2B5EF4-FFF2-40B4-BE49-F238E27FC236}">
                <a16:creationId xmlns:a16="http://schemas.microsoft.com/office/drawing/2014/main" id="{A4F8CD5D-7C65-267E-FEAA-88C3D794E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8069" y="0"/>
            <a:ext cx="3014347" cy="68580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4C3E826-A8BA-1CE0-4AE0-56002F1CE43D}"/>
              </a:ext>
            </a:extLst>
          </p:cNvPr>
          <p:cNvSpPr/>
          <p:nvPr/>
        </p:nvSpPr>
        <p:spPr>
          <a:xfrm>
            <a:off x="9379670" y="1074656"/>
            <a:ext cx="1885361" cy="556181"/>
          </a:xfrm>
          <a:prstGeom prst="rect">
            <a:avLst/>
          </a:prstGeom>
          <a:solidFill>
            <a:srgbClr val="D0E6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45BD9E6-CBB1-5FF3-C171-8798DF6C5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09" y="461046"/>
            <a:ext cx="7772400" cy="613610"/>
          </a:xfrm>
          <a:prstGeom prst="rect">
            <a:avLst/>
          </a:prstGeom>
        </p:spPr>
      </p:pic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DAFAF9B5-C0D6-B594-F62F-8387D903E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32" y="1826275"/>
            <a:ext cx="3657568" cy="1184553"/>
          </a:xfrm>
          <a:prstGeom prst="rect">
            <a:avLst/>
          </a:prstGeom>
        </p:spPr>
      </p:pic>
      <p:pic>
        <p:nvPicPr>
          <p:cNvPr id="10" name="図 9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DF6148A4-2FBD-E88A-4BDF-B686138966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3182" y="4056361"/>
            <a:ext cx="3613118" cy="1183427"/>
          </a:xfrm>
          <a:prstGeom prst="rect">
            <a:avLst/>
          </a:prstGeom>
        </p:spPr>
      </p:pic>
      <p:pic>
        <p:nvPicPr>
          <p:cNvPr id="12" name="図 11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342B9698-1123-8425-A7BA-30A2161A91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5771" y="1548629"/>
            <a:ext cx="907112" cy="1697177"/>
          </a:xfrm>
          <a:prstGeom prst="rect">
            <a:avLst/>
          </a:prstGeom>
        </p:spPr>
      </p:pic>
      <p:pic>
        <p:nvPicPr>
          <p:cNvPr id="14" name="図 13" descr="アイコン&#10;&#10;自動的に生成された説明">
            <a:extLst>
              <a:ext uri="{FF2B5EF4-FFF2-40B4-BE49-F238E27FC236}">
                <a16:creationId xmlns:a16="http://schemas.microsoft.com/office/drawing/2014/main" id="{FC5533D1-7FF5-91A1-AAE9-8B9EBE5C7E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5771" y="3795220"/>
            <a:ext cx="930385" cy="1705707"/>
          </a:xfrm>
          <a:prstGeom prst="rect">
            <a:avLst/>
          </a:prstGeom>
        </p:spPr>
      </p:pic>
      <p:sp>
        <p:nvSpPr>
          <p:cNvPr id="15" name="円/楕円 14">
            <a:extLst>
              <a:ext uri="{FF2B5EF4-FFF2-40B4-BE49-F238E27FC236}">
                <a16:creationId xmlns:a16="http://schemas.microsoft.com/office/drawing/2014/main" id="{D5ED87B7-F921-3249-0EEA-67ACA20BE2AA}"/>
              </a:ext>
            </a:extLst>
          </p:cNvPr>
          <p:cNvSpPr/>
          <p:nvPr/>
        </p:nvSpPr>
        <p:spPr>
          <a:xfrm>
            <a:off x="11311812" y="5381950"/>
            <a:ext cx="323765" cy="323765"/>
          </a:xfrm>
          <a:prstGeom prst="ellipse">
            <a:avLst/>
          </a:prstGeom>
          <a:solidFill>
            <a:srgbClr val="FF0000">
              <a:alpha val="3027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13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870217D-1309-45E4-870E-BE3D452D2ACD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45905BC-10D3-AC68-E52E-3697EF8EEA3D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E2FEF76-288B-F213-D633-A42E2E95F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523301"/>
            <a:ext cx="9320263" cy="944013"/>
          </a:xfrm>
          <a:prstGeom prst="rect">
            <a:avLst/>
          </a:prstGeom>
        </p:spPr>
      </p:pic>
      <p:pic>
        <p:nvPicPr>
          <p:cNvPr id="7" name="図 6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790699CC-2314-8A87-65E4-AE3DB718A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4552" y="2994250"/>
            <a:ext cx="3635246" cy="869499"/>
          </a:xfrm>
          <a:prstGeom prst="rect">
            <a:avLst/>
          </a:prstGeom>
        </p:spPr>
      </p:pic>
      <p:pic>
        <p:nvPicPr>
          <p:cNvPr id="9" name="図 8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8A144138-B162-70CE-7FE9-125F582FC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7252" y="4204088"/>
            <a:ext cx="3635246" cy="79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73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アイコン, QR コード&#10;&#10;自動的に生成された説明">
            <a:extLst>
              <a:ext uri="{FF2B5EF4-FFF2-40B4-BE49-F238E27FC236}">
                <a16:creationId xmlns:a16="http://schemas.microsoft.com/office/drawing/2014/main" id="{2E608F10-C210-FE13-B498-6597A6138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57" y="150585"/>
            <a:ext cx="1926771" cy="1027611"/>
          </a:xfrm>
          <a:prstGeom prst="rect">
            <a:avLst/>
          </a:prstGeom>
        </p:spPr>
      </p:pic>
      <p:pic>
        <p:nvPicPr>
          <p:cNvPr id="5" name="図 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931B1E9A-B70E-8192-15EC-0985EEBCC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864" y="1398814"/>
            <a:ext cx="7772400" cy="3654391"/>
          </a:xfrm>
          <a:prstGeom prst="rect">
            <a:avLst/>
          </a:prstGeom>
        </p:spPr>
      </p:pic>
      <p:pic>
        <p:nvPicPr>
          <p:cNvPr id="6" name="図 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75B886BA-69F0-4AEC-8703-EEC1E634B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2962" y="6242424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04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06A848C-AC56-A79B-3611-18675B99A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274" y="261258"/>
            <a:ext cx="7772400" cy="5991849"/>
          </a:xfrm>
          <a:prstGeom prst="rect">
            <a:avLst/>
          </a:prstGeom>
        </p:spPr>
      </p:pic>
      <p:pic>
        <p:nvPicPr>
          <p:cNvPr id="5" name="図 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D7C69132-B913-E3D5-59C6-4E8DFA84A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3395" y="866150"/>
            <a:ext cx="1510499" cy="5633357"/>
          </a:xfrm>
          <a:prstGeom prst="rect">
            <a:avLst/>
          </a:prstGeom>
        </p:spPr>
      </p:pic>
      <p:pic>
        <p:nvPicPr>
          <p:cNvPr id="6" name="図 5" descr="挿絵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5DD796F-8328-62A5-B0E5-F19198FA36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677" y="1867868"/>
            <a:ext cx="2672862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5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06A848C-AC56-A79B-3611-18675B99A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274" y="261258"/>
            <a:ext cx="7772400" cy="5991849"/>
          </a:xfrm>
          <a:prstGeom prst="rect">
            <a:avLst/>
          </a:prstGeom>
        </p:spPr>
      </p:pic>
      <p:pic>
        <p:nvPicPr>
          <p:cNvPr id="10" name="図 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FD279EFC-311B-DAD4-7B31-CE2B80301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8758" y="3594100"/>
            <a:ext cx="3886200" cy="749300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438E613-8F62-AA79-5ACE-2C717AB8DA8F}"/>
              </a:ext>
            </a:extLst>
          </p:cNvPr>
          <p:cNvGrpSpPr/>
          <p:nvPr/>
        </p:nvGrpSpPr>
        <p:grpSpPr>
          <a:xfrm>
            <a:off x="8347449" y="1518558"/>
            <a:ext cx="3456541" cy="4474028"/>
            <a:chOff x="8872607" y="1387930"/>
            <a:chExt cx="3456541" cy="4474028"/>
          </a:xfrm>
        </p:grpSpPr>
        <p:pic>
          <p:nvPicPr>
            <p:cNvPr id="4" name="図 3" descr="テキスト が含まれている画像&#10;&#10;自動的に生成された説明">
              <a:extLst>
                <a:ext uri="{FF2B5EF4-FFF2-40B4-BE49-F238E27FC236}">
                  <a16:creationId xmlns:a16="http://schemas.microsoft.com/office/drawing/2014/main" id="{9E29B5E9-C730-C024-6AB2-5CAD58764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72607" y="1387930"/>
              <a:ext cx="1827142" cy="4474028"/>
            </a:xfrm>
            <a:prstGeom prst="rect">
              <a:avLst/>
            </a:prstGeom>
          </p:spPr>
        </p:pic>
        <p:pic>
          <p:nvPicPr>
            <p:cNvPr id="11" name="図 10" descr="挿絵 が含まれている画像&#10;&#10;自動的に生成された説明">
              <a:extLst>
                <a:ext uri="{FF2B5EF4-FFF2-40B4-BE49-F238E27FC236}">
                  <a16:creationId xmlns:a16="http://schemas.microsoft.com/office/drawing/2014/main" id="{0A5D6D1D-E6C5-DC84-7EE9-065031D47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5126" t="1" b="3390"/>
            <a:stretch/>
          </p:blipFill>
          <p:spPr>
            <a:xfrm>
              <a:off x="9753520" y="1453247"/>
              <a:ext cx="2575628" cy="565278"/>
            </a:xfrm>
            <a:prstGeom prst="rect">
              <a:avLst/>
            </a:prstGeom>
          </p:spPr>
        </p:pic>
      </p:grpSp>
      <p:pic>
        <p:nvPicPr>
          <p:cNvPr id="2" name="図 1" descr="挿絵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264421E-E8FB-53F0-200B-65A19BFAC8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6677" y="1867868"/>
            <a:ext cx="2672862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63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06A848C-AC56-A79B-3611-18675B99A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274" y="261258"/>
            <a:ext cx="7772400" cy="5991849"/>
          </a:xfrm>
          <a:prstGeom prst="rect">
            <a:avLst/>
          </a:prstGeom>
        </p:spPr>
      </p:pic>
      <p:pic>
        <p:nvPicPr>
          <p:cNvPr id="7" name="図 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04EA8534-7C7B-F616-A62C-6B8926A39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8758" y="3594100"/>
            <a:ext cx="3886200" cy="7493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24BD1E1-B8C0-7789-2DC5-A52292C5D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9771" y="5273221"/>
            <a:ext cx="4356100" cy="596900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0D3A5E5A-2700-1B2E-791D-2395CC2DD33D}"/>
              </a:ext>
            </a:extLst>
          </p:cNvPr>
          <p:cNvGrpSpPr/>
          <p:nvPr/>
        </p:nvGrpSpPr>
        <p:grpSpPr>
          <a:xfrm>
            <a:off x="7702223" y="1867529"/>
            <a:ext cx="3450192" cy="4179031"/>
            <a:chOff x="7702223" y="1867529"/>
            <a:chExt cx="3450192" cy="4179031"/>
          </a:xfrm>
        </p:grpSpPr>
        <p:pic>
          <p:nvPicPr>
            <p:cNvPr id="11" name="図 10" descr="テーブル が含まれている画像&#10;&#10;自動的に生成された説明">
              <a:extLst>
                <a:ext uri="{FF2B5EF4-FFF2-40B4-BE49-F238E27FC236}">
                  <a16:creationId xmlns:a16="http://schemas.microsoft.com/office/drawing/2014/main" id="{B6020153-31FE-A438-BCC0-10EFA6E538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02223" y="1890939"/>
              <a:ext cx="2027132" cy="4155621"/>
            </a:xfrm>
            <a:prstGeom prst="rect">
              <a:avLst/>
            </a:prstGeom>
          </p:spPr>
        </p:pic>
        <p:pic>
          <p:nvPicPr>
            <p:cNvPr id="14" name="図 13" descr="挿絵 が含まれている画像&#10;&#10;自動的に生成された説明">
              <a:extLst>
                <a:ext uri="{FF2B5EF4-FFF2-40B4-BE49-F238E27FC236}">
                  <a16:creationId xmlns:a16="http://schemas.microsoft.com/office/drawing/2014/main" id="{6EE10211-39B6-38E3-571F-60A895544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80913" y="1867529"/>
              <a:ext cx="2571502" cy="649838"/>
            </a:xfrm>
            <a:prstGeom prst="rect">
              <a:avLst/>
            </a:prstGeom>
          </p:spPr>
        </p:pic>
      </p:grpSp>
      <p:pic>
        <p:nvPicPr>
          <p:cNvPr id="16" name="図 1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0DDB2E1-3E8A-7408-D2A3-01F8DD68BF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07972" y="6318263"/>
            <a:ext cx="1041710" cy="481985"/>
          </a:xfrm>
          <a:prstGeom prst="rect">
            <a:avLst/>
          </a:prstGeom>
        </p:spPr>
      </p:pic>
      <p:pic>
        <p:nvPicPr>
          <p:cNvPr id="2" name="図 1" descr="挿絵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660AA17-AE63-EBE8-714A-9B1F5E3A6D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6677" y="1867868"/>
            <a:ext cx="2672862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005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47969B2F-E0EA-1AEA-38BF-B52FFA2A3869}"/>
              </a:ext>
            </a:extLst>
          </p:cNvPr>
          <p:cNvGrpSpPr/>
          <p:nvPr/>
        </p:nvGrpSpPr>
        <p:grpSpPr>
          <a:xfrm>
            <a:off x="8928069" y="0"/>
            <a:ext cx="3014347" cy="6858000"/>
            <a:chOff x="8928069" y="0"/>
            <a:chExt cx="3014347" cy="6858000"/>
          </a:xfrm>
        </p:grpSpPr>
        <p:pic>
          <p:nvPicPr>
            <p:cNvPr id="2" name="図 1" descr="リモコンのアップ&#10;&#10;自動的に生成された説明">
              <a:extLst>
                <a:ext uri="{FF2B5EF4-FFF2-40B4-BE49-F238E27FC236}">
                  <a16:creationId xmlns:a16="http://schemas.microsoft.com/office/drawing/2014/main" id="{9A1869AD-91D0-B3C0-6D02-669BDF2AE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28069" y="0"/>
              <a:ext cx="3014347" cy="6858000"/>
            </a:xfrm>
            <a:prstGeom prst="rect">
              <a:avLst/>
            </a:prstGeom>
          </p:spPr>
        </p:pic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F674C5AB-3024-3506-4402-E0E9D7CAD91E}"/>
                </a:ext>
              </a:extLst>
            </p:cNvPr>
            <p:cNvSpPr/>
            <p:nvPr/>
          </p:nvSpPr>
          <p:spPr>
            <a:xfrm>
              <a:off x="9379670" y="1074656"/>
              <a:ext cx="1885361" cy="556181"/>
            </a:xfrm>
            <a:prstGeom prst="rect">
              <a:avLst/>
            </a:prstGeom>
            <a:solidFill>
              <a:srgbClr val="D0E6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21A1D655-5000-7F59-D3B3-810692937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09" y="461046"/>
            <a:ext cx="7772400" cy="613610"/>
          </a:xfrm>
          <a:prstGeom prst="rect">
            <a:avLst/>
          </a:prstGeom>
        </p:spPr>
      </p:pic>
      <p:pic>
        <p:nvPicPr>
          <p:cNvPr id="5" name="図 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C2EC215-909B-A7BB-52DC-A89DB23EE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509" y="3134906"/>
            <a:ext cx="2476500" cy="1066800"/>
          </a:xfrm>
          <a:prstGeom prst="rect">
            <a:avLst/>
          </a:prstGeom>
        </p:spPr>
      </p:pic>
      <p:pic>
        <p:nvPicPr>
          <p:cNvPr id="7" name="図 6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78145DF7-8075-B6AD-EC11-29EFFAAF45C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7150"/>
          <a:stretch/>
        </p:blipFill>
        <p:spPr>
          <a:xfrm>
            <a:off x="622509" y="1352242"/>
            <a:ext cx="2267648" cy="1304053"/>
          </a:xfrm>
          <a:prstGeom prst="rect">
            <a:avLst/>
          </a:prstGeom>
        </p:spPr>
      </p:pic>
      <p:pic>
        <p:nvPicPr>
          <p:cNvPr id="9" name="図 8" descr="アイコン&#10;&#10;自動的に生成された説明">
            <a:extLst>
              <a:ext uri="{FF2B5EF4-FFF2-40B4-BE49-F238E27FC236}">
                <a16:creationId xmlns:a16="http://schemas.microsoft.com/office/drawing/2014/main" id="{EA5F6C6C-5811-7922-13EB-3A9FB5410E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4019" y="3134906"/>
            <a:ext cx="876300" cy="990600"/>
          </a:xfrm>
          <a:prstGeom prst="rect">
            <a:avLst/>
          </a:prstGeom>
        </p:spPr>
      </p:pic>
      <p:pic>
        <p:nvPicPr>
          <p:cNvPr id="11" name="図 10" descr="ホワイトボード&#10;&#10;中程度の精度で自動的に生成された説明">
            <a:extLst>
              <a:ext uri="{FF2B5EF4-FFF2-40B4-BE49-F238E27FC236}">
                <a16:creationId xmlns:a16="http://schemas.microsoft.com/office/drawing/2014/main" id="{E4350DF7-2BB1-B314-2E27-5890C8FF3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0319" y="3202282"/>
            <a:ext cx="1247353" cy="855848"/>
          </a:xfrm>
          <a:prstGeom prst="rect">
            <a:avLst/>
          </a:prstGeom>
        </p:spPr>
      </p:pic>
      <p:pic>
        <p:nvPicPr>
          <p:cNvPr id="13" name="図 12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531B4FDC-C5F2-B721-A7F3-168776B06B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6455" y="4201706"/>
            <a:ext cx="2715080" cy="694348"/>
          </a:xfrm>
          <a:prstGeom prst="rect">
            <a:avLst/>
          </a:prstGeom>
        </p:spPr>
      </p:pic>
      <p:pic>
        <p:nvPicPr>
          <p:cNvPr id="15" name="図 14" descr="アイコン&#10;&#10;自動的に生成された説明">
            <a:extLst>
              <a:ext uri="{FF2B5EF4-FFF2-40B4-BE49-F238E27FC236}">
                <a16:creationId xmlns:a16="http://schemas.microsoft.com/office/drawing/2014/main" id="{C43677C9-F9C8-568D-A1B6-64405553EA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50277" y="5088997"/>
            <a:ext cx="763783" cy="694348"/>
          </a:xfrm>
          <a:prstGeom prst="rect">
            <a:avLst/>
          </a:prstGeom>
        </p:spPr>
      </p:pic>
      <p:sp>
        <p:nvSpPr>
          <p:cNvPr id="17" name="円/楕円 16">
            <a:extLst>
              <a:ext uri="{FF2B5EF4-FFF2-40B4-BE49-F238E27FC236}">
                <a16:creationId xmlns:a16="http://schemas.microsoft.com/office/drawing/2014/main" id="{98720E35-4B82-080D-84C3-FD0C1183B069}"/>
              </a:ext>
            </a:extLst>
          </p:cNvPr>
          <p:cNvSpPr/>
          <p:nvPr/>
        </p:nvSpPr>
        <p:spPr>
          <a:xfrm>
            <a:off x="11311812" y="5381950"/>
            <a:ext cx="323765" cy="323765"/>
          </a:xfrm>
          <a:prstGeom prst="ellipse">
            <a:avLst/>
          </a:prstGeom>
          <a:solidFill>
            <a:srgbClr val="FF0000">
              <a:alpha val="3027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>
            <a:extLst>
              <a:ext uri="{FF2B5EF4-FFF2-40B4-BE49-F238E27FC236}">
                <a16:creationId xmlns:a16="http://schemas.microsoft.com/office/drawing/2014/main" id="{B3C0F5AA-7252-0BD8-42A8-8400123562D7}"/>
              </a:ext>
            </a:extLst>
          </p:cNvPr>
          <p:cNvSpPr/>
          <p:nvPr/>
        </p:nvSpPr>
        <p:spPr>
          <a:xfrm>
            <a:off x="10798629" y="5391280"/>
            <a:ext cx="323765" cy="323765"/>
          </a:xfrm>
          <a:prstGeom prst="ellipse">
            <a:avLst/>
          </a:prstGeom>
          <a:solidFill>
            <a:srgbClr val="FF0000">
              <a:alpha val="3027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>
            <a:extLst>
              <a:ext uri="{FF2B5EF4-FFF2-40B4-BE49-F238E27FC236}">
                <a16:creationId xmlns:a16="http://schemas.microsoft.com/office/drawing/2014/main" id="{4653557E-AB58-74C1-1E5A-6685D29DBBD7}"/>
              </a:ext>
            </a:extLst>
          </p:cNvPr>
          <p:cNvSpPr/>
          <p:nvPr/>
        </p:nvSpPr>
        <p:spPr>
          <a:xfrm>
            <a:off x="10481388" y="2927999"/>
            <a:ext cx="323765" cy="323765"/>
          </a:xfrm>
          <a:prstGeom prst="ellipse">
            <a:avLst/>
          </a:prstGeom>
          <a:solidFill>
            <a:schemeClr val="bg1">
              <a:alpha val="3027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>
            <a:extLst>
              <a:ext uri="{FF2B5EF4-FFF2-40B4-BE49-F238E27FC236}">
                <a16:creationId xmlns:a16="http://schemas.microsoft.com/office/drawing/2014/main" id="{C92D5704-E200-C6B3-256F-1A4F5F4628CD}"/>
              </a:ext>
            </a:extLst>
          </p:cNvPr>
          <p:cNvSpPr/>
          <p:nvPr/>
        </p:nvSpPr>
        <p:spPr>
          <a:xfrm>
            <a:off x="10490719" y="2564106"/>
            <a:ext cx="323765" cy="323765"/>
          </a:xfrm>
          <a:prstGeom prst="ellipse">
            <a:avLst/>
          </a:prstGeom>
          <a:solidFill>
            <a:schemeClr val="bg1">
              <a:alpha val="3027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 descr="挿絵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3A01F17-BDDE-21CC-912D-5CA029822B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15418" y="1567311"/>
            <a:ext cx="2672862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59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mph" presetSubtype="0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mph" presetSubtype="0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emph" presetSubtype="0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mph" presetSubtype="0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&#10;&#10;低い精度で自動的に生成された説明">
            <a:extLst>
              <a:ext uri="{FF2B5EF4-FFF2-40B4-BE49-F238E27FC236}">
                <a16:creationId xmlns:a16="http://schemas.microsoft.com/office/drawing/2014/main" id="{DB45A54B-3FDD-AD96-A33E-DA6E90878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093" y="1330512"/>
            <a:ext cx="8572653" cy="3080123"/>
          </a:xfrm>
          <a:prstGeom prst="rect">
            <a:avLst/>
          </a:prstGeom>
        </p:spPr>
      </p:pic>
      <p:pic>
        <p:nvPicPr>
          <p:cNvPr id="7" name="図 6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7D90471F-B2E4-FDF1-525D-3EEA6B5A9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6280" y="2870573"/>
            <a:ext cx="2146063" cy="1367491"/>
          </a:xfrm>
          <a:prstGeom prst="rect">
            <a:avLst/>
          </a:prstGeom>
        </p:spPr>
      </p:pic>
      <p:pic>
        <p:nvPicPr>
          <p:cNvPr id="9" name="図 8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BF4F2961-CBF9-7204-A3C5-5E90B5F07C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7190" y="2850775"/>
            <a:ext cx="2146063" cy="126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073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6733F904-D03D-1000-CE4E-0234A4A89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641" y="121023"/>
            <a:ext cx="7772400" cy="6398274"/>
          </a:xfrm>
          <a:prstGeom prst="rect">
            <a:avLst/>
          </a:prstGeom>
        </p:spPr>
      </p:pic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ECDF547-0C19-BDFD-5D4B-D796AF574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1359" y="6278304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73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自動的に生成された説明">
            <a:extLst>
              <a:ext uri="{FF2B5EF4-FFF2-40B4-BE49-F238E27FC236}">
                <a16:creationId xmlns:a16="http://schemas.microsoft.com/office/drawing/2014/main" id="{A1921F13-74D2-4870-D0F5-7BF976E0E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717" y="2671323"/>
            <a:ext cx="10320796" cy="256740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9400355-FD54-5CCF-30D1-B3F7C27290CF}"/>
              </a:ext>
            </a:extLst>
          </p:cNvPr>
          <p:cNvSpPr txBox="1"/>
          <p:nvPr/>
        </p:nvSpPr>
        <p:spPr>
          <a:xfrm>
            <a:off x="833717" y="726141"/>
            <a:ext cx="890500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rgbClr val="007FBA"/>
                </a:solidFill>
              </a:rPr>
              <a:t>分数を小数に直した場合、</a:t>
            </a:r>
            <a:endParaRPr kumimoji="1" lang="en-US" altLang="ja-JP" sz="4000" b="1" dirty="0">
              <a:solidFill>
                <a:srgbClr val="007FBA"/>
              </a:solidFill>
            </a:endParaRPr>
          </a:p>
          <a:p>
            <a:r>
              <a:rPr kumimoji="1" lang="ja-JP" altLang="en-US" sz="4000" b="1">
                <a:solidFill>
                  <a:srgbClr val="007FBA"/>
                </a:solidFill>
              </a:rPr>
              <a:t>「有限小数」か「循環小数」になる。</a:t>
            </a:r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436A08B1-4B93-8417-0E03-3D508498CB2E}"/>
              </a:ext>
            </a:extLst>
          </p:cNvPr>
          <p:cNvSpPr/>
          <p:nvPr/>
        </p:nvSpPr>
        <p:spPr>
          <a:xfrm>
            <a:off x="2376856" y="2876081"/>
            <a:ext cx="8875059" cy="470647"/>
          </a:xfrm>
          <a:prstGeom prst="roundRect">
            <a:avLst>
              <a:gd name="adj" fmla="val 50000"/>
            </a:avLst>
          </a:prstGeom>
          <a:solidFill>
            <a:srgbClr val="E97095">
              <a:alpha val="2986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 5">
            <a:extLst>
              <a:ext uri="{FF2B5EF4-FFF2-40B4-BE49-F238E27FC236}">
                <a16:creationId xmlns:a16="http://schemas.microsoft.com/office/drawing/2014/main" id="{4F7E0406-50FA-4280-20D4-69B0B3B4F637}"/>
              </a:ext>
            </a:extLst>
          </p:cNvPr>
          <p:cNvSpPr/>
          <p:nvPr/>
        </p:nvSpPr>
        <p:spPr>
          <a:xfrm>
            <a:off x="4837668" y="3692807"/>
            <a:ext cx="6414247" cy="470647"/>
          </a:xfrm>
          <a:prstGeom prst="roundRect">
            <a:avLst>
              <a:gd name="adj" fmla="val 50000"/>
            </a:avLst>
          </a:prstGeom>
          <a:solidFill>
            <a:srgbClr val="007FBA">
              <a:alpha val="2986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EBCF51F-FD6C-9738-0E21-A3DE9663B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8393" y="6258528"/>
            <a:ext cx="1041710" cy="481985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246CEFB-5ED7-F287-2F44-964D8FA0B814}"/>
              </a:ext>
            </a:extLst>
          </p:cNvPr>
          <p:cNvSpPr/>
          <p:nvPr/>
        </p:nvSpPr>
        <p:spPr>
          <a:xfrm>
            <a:off x="4386021" y="3429000"/>
            <a:ext cx="7005234" cy="1809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5436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自動的に生成された説明">
            <a:extLst>
              <a:ext uri="{FF2B5EF4-FFF2-40B4-BE49-F238E27FC236}">
                <a16:creationId xmlns:a16="http://schemas.microsoft.com/office/drawing/2014/main" id="{D654A79A-10C8-55D9-FE63-A297EB028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09" y="1130487"/>
            <a:ext cx="11783181" cy="459702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44D36E2-958A-A150-9DC9-47293E762F4C}"/>
              </a:ext>
            </a:extLst>
          </p:cNvPr>
          <p:cNvSpPr txBox="1"/>
          <p:nvPr/>
        </p:nvSpPr>
        <p:spPr>
          <a:xfrm>
            <a:off x="9274628" y="189411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</a:rPr>
              <a:t>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460F870-BFB3-1A66-8E2D-9368A3600BD9}"/>
              </a:ext>
            </a:extLst>
          </p:cNvPr>
          <p:cNvSpPr txBox="1"/>
          <p:nvPr/>
        </p:nvSpPr>
        <p:spPr>
          <a:xfrm>
            <a:off x="8801099" y="320040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</a:rPr>
              <a:t>↓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688BE39-1429-AB6A-768B-7A9D27E4408E}"/>
              </a:ext>
            </a:extLst>
          </p:cNvPr>
          <p:cNvSpPr txBox="1"/>
          <p:nvPr/>
        </p:nvSpPr>
        <p:spPr>
          <a:xfrm>
            <a:off x="9274628" y="320040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</a:rPr>
              <a:t>↓</a:t>
            </a:r>
          </a:p>
        </p:txBody>
      </p:sp>
    </p:spTree>
    <p:extLst>
      <p:ext uri="{BB962C8B-B14F-4D97-AF65-F5344CB8AC3E}">
        <p14:creationId xmlns:p14="http://schemas.microsoft.com/office/powerpoint/2010/main" val="226884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自動的に生成された説明">
            <a:extLst>
              <a:ext uri="{FF2B5EF4-FFF2-40B4-BE49-F238E27FC236}">
                <a16:creationId xmlns:a16="http://schemas.microsoft.com/office/drawing/2014/main" id="{5E785226-8093-4610-279C-4B6EB86D5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036" y="343155"/>
            <a:ext cx="10616450" cy="3866977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2AB6BFC6-E8FF-61CA-C971-0B75622F587F}"/>
              </a:ext>
            </a:extLst>
          </p:cNvPr>
          <p:cNvGrpSpPr/>
          <p:nvPr/>
        </p:nvGrpSpPr>
        <p:grpSpPr>
          <a:xfrm>
            <a:off x="9080469" y="152400"/>
            <a:ext cx="3014347" cy="6858000"/>
            <a:chOff x="8928069" y="0"/>
            <a:chExt cx="3014347" cy="6858000"/>
          </a:xfrm>
        </p:grpSpPr>
        <p:pic>
          <p:nvPicPr>
            <p:cNvPr id="28" name="図 27" descr="リモコンのアップ&#10;&#10;自動的に生成された説明">
              <a:extLst>
                <a:ext uri="{FF2B5EF4-FFF2-40B4-BE49-F238E27FC236}">
                  <a16:creationId xmlns:a16="http://schemas.microsoft.com/office/drawing/2014/main" id="{0DA7A8D2-7357-7ABD-4CB4-37A476D0E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28069" y="0"/>
              <a:ext cx="3014347" cy="6858000"/>
            </a:xfrm>
            <a:prstGeom prst="rect">
              <a:avLst/>
            </a:prstGeom>
          </p:spPr>
        </p:pic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9B5A8297-BD49-08B4-6DB2-1EC88ABB0B9F}"/>
                </a:ext>
              </a:extLst>
            </p:cNvPr>
            <p:cNvSpPr/>
            <p:nvPr/>
          </p:nvSpPr>
          <p:spPr>
            <a:xfrm>
              <a:off x="9379670" y="1074656"/>
              <a:ext cx="1885361" cy="556181"/>
            </a:xfrm>
            <a:prstGeom prst="rect">
              <a:avLst/>
            </a:prstGeom>
            <a:solidFill>
              <a:srgbClr val="D0E6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" name="円/楕円 6">
            <a:extLst>
              <a:ext uri="{FF2B5EF4-FFF2-40B4-BE49-F238E27FC236}">
                <a16:creationId xmlns:a16="http://schemas.microsoft.com/office/drawing/2014/main" id="{B588E70B-20C7-1269-2AA1-45CE24969031}"/>
              </a:ext>
            </a:extLst>
          </p:cNvPr>
          <p:cNvSpPr/>
          <p:nvPr/>
        </p:nvSpPr>
        <p:spPr>
          <a:xfrm>
            <a:off x="11465169" y="5543831"/>
            <a:ext cx="323765" cy="323765"/>
          </a:xfrm>
          <a:prstGeom prst="ellipse">
            <a:avLst/>
          </a:prstGeom>
          <a:solidFill>
            <a:srgbClr val="FF0000">
              <a:alpha val="3027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09F9C803-AC9B-E897-0ABB-3F255576014A}"/>
              </a:ext>
            </a:extLst>
          </p:cNvPr>
          <p:cNvSpPr/>
          <p:nvPr/>
        </p:nvSpPr>
        <p:spPr>
          <a:xfrm>
            <a:off x="10945896" y="5543832"/>
            <a:ext cx="323765" cy="323765"/>
          </a:xfrm>
          <a:prstGeom prst="ellipse">
            <a:avLst/>
          </a:prstGeom>
          <a:solidFill>
            <a:srgbClr val="FF0000">
              <a:alpha val="3027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44D43AC5-189B-23B4-515C-0992060EAFF0}"/>
              </a:ext>
            </a:extLst>
          </p:cNvPr>
          <p:cNvSpPr/>
          <p:nvPr/>
        </p:nvSpPr>
        <p:spPr>
          <a:xfrm>
            <a:off x="10636746" y="3077308"/>
            <a:ext cx="323765" cy="323765"/>
          </a:xfrm>
          <a:prstGeom prst="ellipse">
            <a:avLst/>
          </a:prstGeom>
          <a:solidFill>
            <a:schemeClr val="bg1">
              <a:alpha val="3027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C7D17C23-6ED4-7463-1F7B-DD2E6DD16741}"/>
              </a:ext>
            </a:extLst>
          </p:cNvPr>
          <p:cNvSpPr/>
          <p:nvPr/>
        </p:nvSpPr>
        <p:spPr>
          <a:xfrm>
            <a:off x="10636745" y="2711508"/>
            <a:ext cx="323765" cy="323765"/>
          </a:xfrm>
          <a:prstGeom prst="ellipse">
            <a:avLst/>
          </a:prstGeom>
          <a:solidFill>
            <a:schemeClr val="bg1">
              <a:alpha val="3027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7D1A017C-C1EA-493C-4B9E-474D832A24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122" y="4223678"/>
            <a:ext cx="7772400" cy="659218"/>
          </a:xfrm>
          <a:prstGeom prst="rect">
            <a:avLst/>
          </a:prstGeom>
        </p:spPr>
      </p:pic>
      <p:pic>
        <p:nvPicPr>
          <p:cNvPr id="14" name="図 13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1F9A7380-F4E4-BDCD-18EC-8EE27F228E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122" y="4912771"/>
            <a:ext cx="2095500" cy="1066800"/>
          </a:xfrm>
          <a:prstGeom prst="rect">
            <a:avLst/>
          </a:prstGeom>
        </p:spPr>
      </p:pic>
      <p:pic>
        <p:nvPicPr>
          <p:cNvPr id="16" name="図 15" descr="アイコン&#10;&#10;自動的に生成された説明">
            <a:extLst>
              <a:ext uri="{FF2B5EF4-FFF2-40B4-BE49-F238E27FC236}">
                <a16:creationId xmlns:a16="http://schemas.microsoft.com/office/drawing/2014/main" id="{2CF043D4-6D86-B0B1-4F2C-3FCFF678D6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432" y="4960506"/>
            <a:ext cx="863600" cy="939800"/>
          </a:xfrm>
          <a:prstGeom prst="rect">
            <a:avLst/>
          </a:prstGeom>
        </p:spPr>
      </p:pic>
      <p:pic>
        <p:nvPicPr>
          <p:cNvPr id="18" name="図 17" descr="ホワイトボード&#10;&#10;自動的に生成された説明">
            <a:extLst>
              <a:ext uri="{FF2B5EF4-FFF2-40B4-BE49-F238E27FC236}">
                <a16:creationId xmlns:a16="http://schemas.microsoft.com/office/drawing/2014/main" id="{039882DC-428C-3F73-402F-B2AA89AD39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8468" y="4975653"/>
            <a:ext cx="1325613" cy="939800"/>
          </a:xfrm>
          <a:prstGeom prst="rect">
            <a:avLst/>
          </a:prstGeom>
        </p:spPr>
      </p:pic>
      <p:pic>
        <p:nvPicPr>
          <p:cNvPr id="20" name="図 19" descr="テキスト&#10;&#10;低い精度で自動的に生成された説明">
            <a:extLst>
              <a:ext uri="{FF2B5EF4-FFF2-40B4-BE49-F238E27FC236}">
                <a16:creationId xmlns:a16="http://schemas.microsoft.com/office/drawing/2014/main" id="{925E67BF-285F-04F9-D38E-804286EED3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0868" y="5087491"/>
            <a:ext cx="4040414" cy="627554"/>
          </a:xfrm>
          <a:prstGeom prst="rect">
            <a:avLst/>
          </a:prstGeom>
        </p:spPr>
      </p:pic>
      <p:pic>
        <p:nvPicPr>
          <p:cNvPr id="22" name="図 21" descr="アイコン&#10;&#10;自動的に生成された説明">
            <a:extLst>
              <a:ext uri="{FF2B5EF4-FFF2-40B4-BE49-F238E27FC236}">
                <a16:creationId xmlns:a16="http://schemas.microsoft.com/office/drawing/2014/main" id="{E850FB19-036D-0AE8-534B-B4937E5420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221" y="5715045"/>
            <a:ext cx="965200" cy="952500"/>
          </a:xfrm>
          <a:prstGeom prst="rect">
            <a:avLst/>
          </a:prstGeom>
        </p:spPr>
      </p:pic>
      <p:pic>
        <p:nvPicPr>
          <p:cNvPr id="24" name="図 23" descr="テキスト&#10;&#10;自動的に生成された説明">
            <a:extLst>
              <a:ext uri="{FF2B5EF4-FFF2-40B4-BE49-F238E27FC236}">
                <a16:creationId xmlns:a16="http://schemas.microsoft.com/office/drawing/2014/main" id="{DF69FA04-71EA-7142-DDB8-9D5DBE654C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16182" y="1738606"/>
            <a:ext cx="2171700" cy="825500"/>
          </a:xfrm>
          <a:prstGeom prst="rect">
            <a:avLst/>
          </a:prstGeom>
        </p:spPr>
      </p:pic>
      <p:pic>
        <p:nvPicPr>
          <p:cNvPr id="26" name="図 2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D277D087-2966-E36D-98E5-697F7828A1C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66875" y="3100640"/>
            <a:ext cx="23622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87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mph" presetSubtype="0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emph" presetSubtype="0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5" presetClass="emph" presetSubtype="0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&#10;&#10;自動的に生成された説明">
            <a:extLst>
              <a:ext uri="{FF2B5EF4-FFF2-40B4-BE49-F238E27FC236}">
                <a16:creationId xmlns:a16="http://schemas.microsoft.com/office/drawing/2014/main" id="{9A28566C-1034-E70F-6B3B-652AA74F2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646" y="1554160"/>
            <a:ext cx="10794708" cy="401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88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&#10;&#10;自動的に生成された説明">
            <a:extLst>
              <a:ext uri="{FF2B5EF4-FFF2-40B4-BE49-F238E27FC236}">
                <a16:creationId xmlns:a16="http://schemas.microsoft.com/office/drawing/2014/main" id="{0282C405-02F6-6DAF-92AA-DAEC3327F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428" y="917346"/>
            <a:ext cx="11585144" cy="4307797"/>
          </a:xfrm>
          <a:prstGeom prst="rect">
            <a:avLst/>
          </a:prstGeom>
        </p:spPr>
      </p:pic>
      <p:pic>
        <p:nvPicPr>
          <p:cNvPr id="4" name="図 3" descr="ロゴ&#10;&#10;低い精度で自動的に生成された説明">
            <a:extLst>
              <a:ext uri="{FF2B5EF4-FFF2-40B4-BE49-F238E27FC236}">
                <a16:creationId xmlns:a16="http://schemas.microsoft.com/office/drawing/2014/main" id="{626E85D3-CBA8-5E6F-5EE9-0E9CB842F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9679" y="2370364"/>
            <a:ext cx="5473700" cy="876300"/>
          </a:xfrm>
          <a:prstGeom prst="rect">
            <a:avLst/>
          </a:prstGeom>
        </p:spPr>
      </p:pic>
      <p:pic>
        <p:nvPicPr>
          <p:cNvPr id="6" name="図 5" descr="文字が書かれている&#10;&#10;低い精度で自動的に生成された説明">
            <a:extLst>
              <a:ext uri="{FF2B5EF4-FFF2-40B4-BE49-F238E27FC236}">
                <a16:creationId xmlns:a16="http://schemas.microsoft.com/office/drawing/2014/main" id="{C5457B27-8EC8-BEC2-5D96-2D6302C4A3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9679" y="3977821"/>
            <a:ext cx="6819900" cy="927100"/>
          </a:xfrm>
          <a:prstGeom prst="rect">
            <a:avLst/>
          </a:prstGeom>
        </p:spPr>
      </p:pic>
      <p:pic>
        <p:nvPicPr>
          <p:cNvPr id="7" name="図 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BB7B95A-54E0-3B93-F359-1723AE0590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5935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5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2D758EE5-F881-5E41-6A63-CE9CA029A26B}"/>
              </a:ext>
            </a:extLst>
          </p:cNvPr>
          <p:cNvGrpSpPr/>
          <p:nvPr/>
        </p:nvGrpSpPr>
        <p:grpSpPr>
          <a:xfrm>
            <a:off x="9356270" y="1126671"/>
            <a:ext cx="2473779" cy="5628143"/>
            <a:chOff x="8928069" y="0"/>
            <a:chExt cx="3014347" cy="6858000"/>
          </a:xfrm>
        </p:grpSpPr>
        <p:pic>
          <p:nvPicPr>
            <p:cNvPr id="5" name="図 4" descr="リモコンのアップ&#10;&#10;自動的に生成された説明">
              <a:extLst>
                <a:ext uri="{FF2B5EF4-FFF2-40B4-BE49-F238E27FC236}">
                  <a16:creationId xmlns:a16="http://schemas.microsoft.com/office/drawing/2014/main" id="{1DE81259-EB4D-361C-ADC2-1C7780602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28069" y="0"/>
              <a:ext cx="3014347" cy="6858000"/>
            </a:xfrm>
            <a:prstGeom prst="rect">
              <a:avLst/>
            </a:prstGeom>
          </p:spPr>
        </p:pic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55249666-ADA6-D15C-E226-CA606A31A821}"/>
                </a:ext>
              </a:extLst>
            </p:cNvPr>
            <p:cNvSpPr/>
            <p:nvPr/>
          </p:nvSpPr>
          <p:spPr>
            <a:xfrm>
              <a:off x="9379670" y="1074656"/>
              <a:ext cx="1885361" cy="556181"/>
            </a:xfrm>
            <a:prstGeom prst="rect">
              <a:avLst/>
            </a:prstGeom>
            <a:solidFill>
              <a:srgbClr val="D0E6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D2C50C8-D035-59BD-64E7-E8F92FE0CAA7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8D5F8A5-4002-A3F5-43B8-B7978203BA80}"/>
              </a:ext>
            </a:extLst>
          </p:cNvPr>
          <p:cNvSpPr txBox="1"/>
          <p:nvPr/>
        </p:nvSpPr>
        <p:spPr>
          <a:xfrm>
            <a:off x="4208303" y="185057"/>
            <a:ext cx="3775393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実験してみよう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861C68F-D090-A426-D756-986C1C4AA9DE}"/>
                  </a:ext>
                </a:extLst>
              </p:cNvPr>
              <p:cNvSpPr txBox="1"/>
              <p:nvPr/>
            </p:nvSpPr>
            <p:spPr>
              <a:xfrm>
                <a:off x="468763" y="1469998"/>
                <a:ext cx="813639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600"/>
                  <a:t>素数</a:t>
                </a:r>
                <a14:m>
                  <m:oMath xmlns:m="http://schemas.openxmlformats.org/officeDocument/2006/math">
                    <m:r>
                      <a:rPr kumimoji="1" lang="en-US" altLang="ja-JP" sz="3600" i="1" dirty="0" smtClean="0">
                        <a:latin typeface="Cambria Math" panose="02040503050406030204" pitchFamily="18" charset="0"/>
                      </a:rPr>
                      <m:t>947</m:t>
                    </m:r>
                  </m:oMath>
                </a14:m>
                <a:r>
                  <a:rPr kumimoji="1" lang="ja-JP" altLang="en-US" sz="3600"/>
                  <a:t>を</a:t>
                </a:r>
                <a14:m>
                  <m:oMath xmlns:m="http://schemas.openxmlformats.org/officeDocument/2006/math">
                    <m:r>
                      <a:rPr kumimoji="1" lang="en-US" altLang="ja-JP" sz="3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kumimoji="1" lang="ja-JP" altLang="en-US" sz="3600"/>
                  <a:t>で割ったとき、有限小数となる場合の</a:t>
                </a:r>
                <a14:m>
                  <m:oMath xmlns:m="http://schemas.openxmlformats.org/officeDocument/2006/math">
                    <m:r>
                      <a:rPr kumimoji="1" lang="en-US" altLang="ja-JP" sz="3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kumimoji="1" lang="ja-JP" altLang="en-US" sz="3600"/>
                  <a:t>を調べてみよう。</a:t>
                </a: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861C68F-D090-A426-D756-986C1C4AA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63" y="1469998"/>
                <a:ext cx="8136394" cy="1200329"/>
              </a:xfrm>
              <a:prstGeom prst="rect">
                <a:avLst/>
              </a:prstGeom>
              <a:blipFill>
                <a:blip r:embed="rId3"/>
                <a:stretch>
                  <a:fillRect l="-2181" t="-7292" r="-1246" b="-1875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35BAA42-2181-2FFD-A8B8-5A01C1046334}"/>
                  </a:ext>
                </a:extLst>
              </p:cNvPr>
              <p:cNvSpPr txBox="1"/>
              <p:nvPr/>
            </p:nvSpPr>
            <p:spPr>
              <a:xfrm>
                <a:off x="2936398" y="3146940"/>
                <a:ext cx="3805529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  <m:t>947</m:t>
                          </m:r>
                        </m:num>
                        <m:den>
                          <m: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ja-JP" altLang="en-US" sz="3600" i="1">
                          <a:latin typeface="Cambria Math" panose="02040503050406030204" pitchFamily="18" charset="0"/>
                        </a:rPr>
                        <m:t>有限小数</m:t>
                      </m:r>
                      <m:r>
                        <a:rPr lang="ja-JP" altLang="en-US" sz="3600" i="1" smtClean="0">
                          <a:latin typeface="Cambria Math" panose="02040503050406030204" pitchFamily="18" charset="0"/>
                        </a:rPr>
                        <m:t>？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35BAA42-2181-2FFD-A8B8-5A01C10463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6398" y="3146940"/>
                <a:ext cx="3805529" cy="1040734"/>
              </a:xfrm>
              <a:prstGeom prst="rect">
                <a:avLst/>
              </a:prstGeom>
              <a:blipFill>
                <a:blip r:embed="rId4"/>
                <a:stretch>
                  <a:fillRect l="-2000" r="-3000" b="-963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図 9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5BA62D1-1017-51B1-4DF3-7D639904D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534" y="4361443"/>
            <a:ext cx="4233230" cy="2090157"/>
          </a:xfrm>
          <a:prstGeom prst="rect">
            <a:avLst/>
          </a:prstGeom>
        </p:spPr>
      </p:pic>
      <p:pic>
        <p:nvPicPr>
          <p:cNvPr id="12" name="図 11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8F13FCB-6862-C33C-DDD4-8140472DF0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0402" y="4361443"/>
            <a:ext cx="4233230" cy="2053117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2BE1543-4AEF-EAF7-8119-C0FC57F8C66A}"/>
              </a:ext>
            </a:extLst>
          </p:cNvPr>
          <p:cNvGrpSpPr/>
          <p:nvPr/>
        </p:nvGrpSpPr>
        <p:grpSpPr>
          <a:xfrm>
            <a:off x="7856010" y="3199016"/>
            <a:ext cx="1712334" cy="369332"/>
            <a:chOff x="7856010" y="3199016"/>
            <a:chExt cx="1712334" cy="369332"/>
          </a:xfrm>
        </p:grpSpPr>
        <p:sp>
          <p:nvSpPr>
            <p:cNvPr id="13" name="右矢印 12">
              <a:extLst>
                <a:ext uri="{FF2B5EF4-FFF2-40B4-BE49-F238E27FC236}">
                  <a16:creationId xmlns:a16="http://schemas.microsoft.com/office/drawing/2014/main" id="{4A003104-4416-6545-8D80-ECCF2D649D2F}"/>
                </a:ext>
              </a:extLst>
            </p:cNvPr>
            <p:cNvSpPr/>
            <p:nvPr/>
          </p:nvSpPr>
          <p:spPr>
            <a:xfrm>
              <a:off x="9003632" y="3251480"/>
              <a:ext cx="564712" cy="264405"/>
            </a:xfrm>
            <a:prstGeom prst="rightArrow">
              <a:avLst/>
            </a:prstGeom>
            <a:solidFill>
              <a:srgbClr val="E970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B53C3950-1171-8E88-1A4C-A05FD6CFE6AE}"/>
                </a:ext>
              </a:extLst>
            </p:cNvPr>
            <p:cNvSpPr txBox="1"/>
            <p:nvPr/>
          </p:nvSpPr>
          <p:spPr>
            <a:xfrm>
              <a:off x="7856010" y="3199016"/>
              <a:ext cx="12879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E97095"/>
                  </a:solidFill>
                </a:rPr>
                <a:t>SETTING</a:t>
              </a:r>
              <a:endParaRPr kumimoji="1" lang="ja-JP" altLang="en-US" b="1">
                <a:solidFill>
                  <a:srgbClr val="E97095"/>
                </a:solidFill>
              </a:endParaRPr>
            </a:p>
          </p:txBody>
        </p:sp>
      </p:grpSp>
      <p:sp>
        <p:nvSpPr>
          <p:cNvPr id="16" name="円/楕円 15">
            <a:extLst>
              <a:ext uri="{FF2B5EF4-FFF2-40B4-BE49-F238E27FC236}">
                <a16:creationId xmlns:a16="http://schemas.microsoft.com/office/drawing/2014/main" id="{0526621D-CAAC-E0F2-CA54-6D32BC8D4896}"/>
              </a:ext>
            </a:extLst>
          </p:cNvPr>
          <p:cNvSpPr/>
          <p:nvPr/>
        </p:nvSpPr>
        <p:spPr>
          <a:xfrm>
            <a:off x="9622716" y="3280502"/>
            <a:ext cx="208337" cy="20833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7961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ECFD34F5-054A-E27E-D1A0-94D595BEE1C7}"/>
                  </a:ext>
                </a:extLst>
              </p:cNvPr>
              <p:cNvSpPr txBox="1"/>
              <p:nvPr/>
            </p:nvSpPr>
            <p:spPr>
              <a:xfrm>
                <a:off x="284813" y="434714"/>
                <a:ext cx="341600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947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÷2=473.5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ECFD34F5-054A-E27E-D1A0-94D595BEE1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813" y="434714"/>
                <a:ext cx="3416000" cy="553998"/>
              </a:xfrm>
              <a:prstGeom prst="rect">
                <a:avLst/>
              </a:prstGeom>
              <a:blipFill>
                <a:blip r:embed="rId2"/>
                <a:stretch>
                  <a:fillRect l="-2222" r="-2222" b="-681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FC04632-F10C-E094-995D-B37F08BA43CC}"/>
              </a:ext>
            </a:extLst>
          </p:cNvPr>
          <p:cNvSpPr txBox="1"/>
          <p:nvPr/>
        </p:nvSpPr>
        <p:spPr>
          <a:xfrm>
            <a:off x="4350446" y="480880"/>
            <a:ext cx="1415772" cy="461665"/>
          </a:xfrm>
          <a:prstGeom prst="rect">
            <a:avLst/>
          </a:prstGeom>
          <a:solidFill>
            <a:srgbClr val="007FBA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400" b="1">
                <a:solidFill>
                  <a:schemeClr val="bg1"/>
                </a:solidFill>
              </a:rPr>
              <a:t>有限小数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0DE6AA12-ABD1-F5A5-C350-AD882B611E74}"/>
                  </a:ext>
                </a:extLst>
              </p:cNvPr>
              <p:cNvSpPr txBox="1"/>
              <p:nvPr/>
            </p:nvSpPr>
            <p:spPr>
              <a:xfrm>
                <a:off x="284813" y="1242041"/>
                <a:ext cx="439864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947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÷3=315.666⋯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0DE6AA12-ABD1-F5A5-C350-AD882B611E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813" y="1242041"/>
                <a:ext cx="4398640" cy="553998"/>
              </a:xfrm>
              <a:prstGeom prst="rect">
                <a:avLst/>
              </a:prstGeom>
              <a:blipFill>
                <a:blip r:embed="rId3"/>
                <a:stretch>
                  <a:fillRect l="-1729" b="-4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5750E63-1687-C257-7819-B84D1E9C4237}"/>
              </a:ext>
            </a:extLst>
          </p:cNvPr>
          <p:cNvSpPr txBox="1"/>
          <p:nvPr/>
        </p:nvSpPr>
        <p:spPr>
          <a:xfrm>
            <a:off x="4350446" y="1279471"/>
            <a:ext cx="1415772" cy="461665"/>
          </a:xfrm>
          <a:prstGeom prst="rect">
            <a:avLst/>
          </a:prstGeom>
          <a:solidFill>
            <a:srgbClr val="E97095"/>
          </a:solidFill>
        </p:spPr>
        <p:txBody>
          <a:bodyPr wrap="none" rtlCol="0">
            <a:spAutoFit/>
          </a:bodyPr>
          <a:lstStyle/>
          <a:p>
            <a:r>
              <a:rPr lang="ja-JP" altLang="en-US" sz="2400" b="1">
                <a:solidFill>
                  <a:schemeClr val="bg1"/>
                </a:solidFill>
              </a:rPr>
              <a:t>循環</a:t>
            </a:r>
            <a:r>
              <a:rPr kumimoji="1" lang="ja-JP" altLang="en-US" sz="2400" b="1">
                <a:solidFill>
                  <a:schemeClr val="bg1"/>
                </a:solidFill>
              </a:rPr>
              <a:t>小数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5196A82F-FBC4-6872-8C7C-9E7FAEBF80F2}"/>
                  </a:ext>
                </a:extLst>
              </p:cNvPr>
              <p:cNvSpPr txBox="1"/>
              <p:nvPr/>
            </p:nvSpPr>
            <p:spPr>
              <a:xfrm>
                <a:off x="284813" y="2049368"/>
                <a:ext cx="341600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947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÷4=473.5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5196A82F-FBC4-6872-8C7C-9E7FAEBF80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813" y="2049368"/>
                <a:ext cx="3416000" cy="553998"/>
              </a:xfrm>
              <a:prstGeom prst="rect">
                <a:avLst/>
              </a:prstGeom>
              <a:blipFill>
                <a:blip r:embed="rId4"/>
                <a:stretch>
                  <a:fillRect l="-2222" r="-2222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BC0B67BD-978F-6142-AEEE-8D622E24EA33}"/>
                  </a:ext>
                </a:extLst>
              </p:cNvPr>
              <p:cNvSpPr txBox="1"/>
              <p:nvPr/>
            </p:nvSpPr>
            <p:spPr>
              <a:xfrm>
                <a:off x="284813" y="2856695"/>
                <a:ext cx="341600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947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÷5=189.4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BC0B67BD-978F-6142-AEEE-8D622E24EA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813" y="2856695"/>
                <a:ext cx="3416000" cy="553998"/>
              </a:xfrm>
              <a:prstGeom prst="rect">
                <a:avLst/>
              </a:prstGeom>
              <a:blipFill>
                <a:blip r:embed="rId5"/>
                <a:stretch>
                  <a:fillRect l="-2222" r="-2222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D7A54CDB-499F-5130-991C-AD669C4443CC}"/>
                  </a:ext>
                </a:extLst>
              </p:cNvPr>
              <p:cNvSpPr txBox="1"/>
              <p:nvPr/>
            </p:nvSpPr>
            <p:spPr>
              <a:xfrm>
                <a:off x="284813" y="3664022"/>
                <a:ext cx="439864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947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÷6=157.833</m:t>
                      </m:r>
                      <m:r>
                        <a:rPr lang="en-US" altLang="ja-JP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D7A54CDB-499F-5130-991C-AD669C4443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813" y="3664022"/>
                <a:ext cx="4398640" cy="553998"/>
              </a:xfrm>
              <a:prstGeom prst="rect">
                <a:avLst/>
              </a:prstGeom>
              <a:blipFill>
                <a:blip r:embed="rId6"/>
                <a:stretch>
                  <a:fillRect l="-1729" b="-4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5BE7925F-A4BC-848F-AB79-AAEC8C5B1496}"/>
                  </a:ext>
                </a:extLst>
              </p:cNvPr>
              <p:cNvSpPr txBox="1"/>
              <p:nvPr/>
            </p:nvSpPr>
            <p:spPr>
              <a:xfrm>
                <a:off x="284813" y="4471349"/>
                <a:ext cx="439864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947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÷7=135.285</m:t>
                      </m:r>
                      <m:r>
                        <a:rPr lang="en-US" altLang="ja-JP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5BE7925F-A4BC-848F-AB79-AAEC8C5B14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813" y="4471349"/>
                <a:ext cx="4398640" cy="553998"/>
              </a:xfrm>
              <a:prstGeom prst="rect">
                <a:avLst/>
              </a:prstGeom>
              <a:blipFill>
                <a:blip r:embed="rId7"/>
                <a:stretch>
                  <a:fillRect l="-1729" b="-4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A16019AC-883B-31AF-44E1-EEEDAB7882E6}"/>
                  </a:ext>
                </a:extLst>
              </p:cNvPr>
              <p:cNvSpPr txBox="1"/>
              <p:nvPr/>
            </p:nvSpPr>
            <p:spPr>
              <a:xfrm>
                <a:off x="284813" y="5278676"/>
                <a:ext cx="392575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947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÷8=118.375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A16019AC-883B-31AF-44E1-EEEDAB7882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813" y="5278676"/>
                <a:ext cx="3925755" cy="553998"/>
              </a:xfrm>
              <a:prstGeom prst="rect">
                <a:avLst/>
              </a:prstGeom>
              <a:blipFill>
                <a:blip r:embed="rId8"/>
                <a:stretch>
                  <a:fillRect l="-1935" r="-1935" b="-4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7DD68654-8647-7880-B8C6-A00027DA9969}"/>
                  </a:ext>
                </a:extLst>
              </p:cNvPr>
              <p:cNvSpPr txBox="1"/>
              <p:nvPr/>
            </p:nvSpPr>
            <p:spPr>
              <a:xfrm>
                <a:off x="284813" y="6086005"/>
                <a:ext cx="439864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947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÷9=105.222</m:t>
                      </m:r>
                      <m:r>
                        <a:rPr lang="en-US" altLang="ja-JP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7DD68654-8647-7880-B8C6-A00027DA99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813" y="6086005"/>
                <a:ext cx="4398640" cy="553998"/>
              </a:xfrm>
              <a:prstGeom prst="rect">
                <a:avLst/>
              </a:prstGeom>
              <a:blipFill>
                <a:blip r:embed="rId9"/>
                <a:stretch>
                  <a:fillRect l="-1729" b="-681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1C800E47-817E-4D17-A250-2340E9F38546}"/>
                  </a:ext>
                </a:extLst>
              </p:cNvPr>
              <p:cNvSpPr txBox="1"/>
              <p:nvPr/>
            </p:nvSpPr>
            <p:spPr>
              <a:xfrm>
                <a:off x="6415794" y="359762"/>
                <a:ext cx="341600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947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÷10=94.7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1C800E47-817E-4D17-A250-2340E9F385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5794" y="359762"/>
                <a:ext cx="3416000" cy="553998"/>
              </a:xfrm>
              <a:prstGeom prst="rect">
                <a:avLst/>
              </a:prstGeom>
              <a:blipFill>
                <a:blip r:embed="rId10"/>
                <a:stretch>
                  <a:fillRect l="-1845" r="-1845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B230A909-C932-FBDD-1731-273CAB47EFCE}"/>
                  </a:ext>
                </a:extLst>
              </p:cNvPr>
              <p:cNvSpPr txBox="1"/>
              <p:nvPr/>
            </p:nvSpPr>
            <p:spPr>
              <a:xfrm>
                <a:off x="6415794" y="1179938"/>
                <a:ext cx="490839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947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÷11=78.91666</m:t>
                      </m:r>
                      <m:r>
                        <a:rPr lang="en-US" altLang="ja-JP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B230A909-C932-FBDD-1731-273CAB47EF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5794" y="1179938"/>
                <a:ext cx="4908395" cy="553998"/>
              </a:xfrm>
              <a:prstGeom prst="rect">
                <a:avLst/>
              </a:prstGeom>
              <a:blipFill>
                <a:blip r:embed="rId11"/>
                <a:stretch>
                  <a:fillRect l="-1289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4603F97D-C217-4209-2F58-75D5B0B19B97}"/>
                  </a:ext>
                </a:extLst>
              </p:cNvPr>
              <p:cNvSpPr txBox="1"/>
              <p:nvPr/>
            </p:nvSpPr>
            <p:spPr>
              <a:xfrm>
                <a:off x="6415794" y="2000114"/>
                <a:ext cx="490839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947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÷12=78.91666</m:t>
                      </m:r>
                      <m:r>
                        <a:rPr lang="en-US" altLang="ja-JP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4603F97D-C217-4209-2F58-75D5B0B19B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5794" y="2000114"/>
                <a:ext cx="4908395" cy="553998"/>
              </a:xfrm>
              <a:prstGeom prst="rect">
                <a:avLst/>
              </a:prstGeom>
              <a:blipFill>
                <a:blip r:embed="rId12"/>
                <a:stretch>
                  <a:fillRect l="-1289" b="-222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254897A5-878A-6FE7-0A99-551988D63D81}"/>
                  </a:ext>
                </a:extLst>
              </p:cNvPr>
              <p:cNvSpPr txBox="1"/>
              <p:nvPr/>
            </p:nvSpPr>
            <p:spPr>
              <a:xfrm>
                <a:off x="6415794" y="2820290"/>
                <a:ext cx="490839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947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÷13=72.84615</m:t>
                      </m:r>
                      <m:r>
                        <a:rPr lang="en-US" altLang="ja-JP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254897A5-878A-6FE7-0A99-551988D63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5794" y="2820290"/>
                <a:ext cx="4908395" cy="553998"/>
              </a:xfrm>
              <a:prstGeom prst="rect">
                <a:avLst/>
              </a:prstGeom>
              <a:blipFill>
                <a:blip r:embed="rId13"/>
                <a:stretch>
                  <a:fillRect l="-1289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C337AE01-2020-9664-9CD2-804D7FC54518}"/>
                  </a:ext>
                </a:extLst>
              </p:cNvPr>
              <p:cNvSpPr txBox="1"/>
              <p:nvPr/>
            </p:nvSpPr>
            <p:spPr>
              <a:xfrm>
                <a:off x="6415794" y="3640466"/>
                <a:ext cx="490839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947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÷14=67.64285</m:t>
                      </m:r>
                      <m:r>
                        <a:rPr lang="en-US" altLang="ja-JP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C337AE01-2020-9664-9CD2-804D7FC545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5794" y="3640466"/>
                <a:ext cx="4908395" cy="553998"/>
              </a:xfrm>
              <a:prstGeom prst="rect">
                <a:avLst/>
              </a:prstGeom>
              <a:blipFill>
                <a:blip r:embed="rId14"/>
                <a:stretch>
                  <a:fillRect l="-1289" b="-4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421AE38A-021C-D02F-3451-A56F58BF1450}"/>
                  </a:ext>
                </a:extLst>
              </p:cNvPr>
              <p:cNvSpPr txBox="1"/>
              <p:nvPr/>
            </p:nvSpPr>
            <p:spPr>
              <a:xfrm>
                <a:off x="6415794" y="4460642"/>
                <a:ext cx="490839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947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÷15=63.13333</m:t>
                      </m:r>
                      <m:r>
                        <a:rPr lang="en-US" altLang="ja-JP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421AE38A-021C-D02F-3451-A56F58BF1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5794" y="4460642"/>
                <a:ext cx="4908395" cy="553998"/>
              </a:xfrm>
              <a:prstGeom prst="rect">
                <a:avLst/>
              </a:prstGeom>
              <a:blipFill>
                <a:blip r:embed="rId15"/>
                <a:stretch>
                  <a:fillRect l="-1289" b="-222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F3C6B42-A4FB-5C07-B224-C83FC36A4D99}"/>
                  </a:ext>
                </a:extLst>
              </p:cNvPr>
              <p:cNvSpPr txBox="1"/>
              <p:nvPr/>
            </p:nvSpPr>
            <p:spPr>
              <a:xfrm>
                <a:off x="6415794" y="5280818"/>
                <a:ext cx="418063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947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÷16=59.1875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F3C6B42-A4FB-5C07-B224-C83FC36A4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5794" y="5280818"/>
                <a:ext cx="4180632" cy="553998"/>
              </a:xfrm>
              <a:prstGeom prst="rect">
                <a:avLst/>
              </a:prstGeom>
              <a:blipFill>
                <a:blip r:embed="rId16"/>
                <a:stretch>
                  <a:fillRect l="-1511" r="-1813" b="-4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5D08CD57-FFC2-2523-6359-E55674D037F3}"/>
                  </a:ext>
                </a:extLst>
              </p:cNvPr>
              <p:cNvSpPr txBox="1"/>
              <p:nvPr/>
            </p:nvSpPr>
            <p:spPr>
              <a:xfrm>
                <a:off x="6415794" y="6100994"/>
                <a:ext cx="490839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947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÷17=55.70588</m:t>
                      </m:r>
                      <m:r>
                        <a:rPr lang="en-US" altLang="ja-JP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kumimoji="1" lang="ja-JP" altLang="en-US" sz="360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5D08CD57-FFC2-2523-6359-E55674D03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5794" y="6100994"/>
                <a:ext cx="4908395" cy="553998"/>
              </a:xfrm>
              <a:prstGeom prst="rect">
                <a:avLst/>
              </a:prstGeom>
              <a:blipFill>
                <a:blip r:embed="rId17"/>
                <a:stretch>
                  <a:fillRect l="-1289" b="-4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9DA8FF8-C725-7E90-C396-8DA1DA05F48D}"/>
              </a:ext>
            </a:extLst>
          </p:cNvPr>
          <p:cNvSpPr txBox="1"/>
          <p:nvPr/>
        </p:nvSpPr>
        <p:spPr>
          <a:xfrm>
            <a:off x="4350446" y="2078062"/>
            <a:ext cx="1415772" cy="461665"/>
          </a:xfrm>
          <a:prstGeom prst="rect">
            <a:avLst/>
          </a:prstGeom>
          <a:solidFill>
            <a:srgbClr val="007FBA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400" b="1">
                <a:solidFill>
                  <a:schemeClr val="bg1"/>
                </a:solidFill>
              </a:rPr>
              <a:t>有限小数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D3E17F8-FD0F-4F52-FD09-31F7A7B88652}"/>
              </a:ext>
            </a:extLst>
          </p:cNvPr>
          <p:cNvSpPr txBox="1"/>
          <p:nvPr/>
        </p:nvSpPr>
        <p:spPr>
          <a:xfrm>
            <a:off x="4350446" y="2876653"/>
            <a:ext cx="1415772" cy="461665"/>
          </a:xfrm>
          <a:prstGeom prst="rect">
            <a:avLst/>
          </a:prstGeom>
          <a:solidFill>
            <a:srgbClr val="007FBA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400" b="1">
                <a:solidFill>
                  <a:schemeClr val="bg1"/>
                </a:solidFill>
              </a:rPr>
              <a:t>有限小数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1214D40-D457-6EE2-923C-97796354C1D9}"/>
              </a:ext>
            </a:extLst>
          </p:cNvPr>
          <p:cNvSpPr txBox="1"/>
          <p:nvPr/>
        </p:nvSpPr>
        <p:spPr>
          <a:xfrm>
            <a:off x="4350446" y="5272426"/>
            <a:ext cx="1415772" cy="461665"/>
          </a:xfrm>
          <a:prstGeom prst="rect">
            <a:avLst/>
          </a:prstGeom>
          <a:solidFill>
            <a:srgbClr val="007FBA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400" b="1">
                <a:solidFill>
                  <a:schemeClr val="bg1"/>
                </a:solidFill>
              </a:rPr>
              <a:t>有限小数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5577D69-4D74-FAEC-E945-D4C369F87D26}"/>
              </a:ext>
            </a:extLst>
          </p:cNvPr>
          <p:cNvSpPr txBox="1"/>
          <p:nvPr/>
        </p:nvSpPr>
        <p:spPr>
          <a:xfrm>
            <a:off x="4350446" y="3675244"/>
            <a:ext cx="1415772" cy="461665"/>
          </a:xfrm>
          <a:prstGeom prst="rect">
            <a:avLst/>
          </a:prstGeom>
          <a:solidFill>
            <a:srgbClr val="E97095"/>
          </a:solidFill>
        </p:spPr>
        <p:txBody>
          <a:bodyPr wrap="none" rtlCol="0">
            <a:spAutoFit/>
          </a:bodyPr>
          <a:lstStyle/>
          <a:p>
            <a:r>
              <a:rPr lang="ja-JP" altLang="en-US" sz="2400" b="1">
                <a:solidFill>
                  <a:schemeClr val="bg1"/>
                </a:solidFill>
              </a:rPr>
              <a:t>循環</a:t>
            </a:r>
            <a:r>
              <a:rPr kumimoji="1" lang="ja-JP" altLang="en-US" sz="2400" b="1">
                <a:solidFill>
                  <a:schemeClr val="bg1"/>
                </a:solidFill>
              </a:rPr>
              <a:t>小数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178C1FD-99E8-1927-C202-D60BE38C3C7C}"/>
              </a:ext>
            </a:extLst>
          </p:cNvPr>
          <p:cNvSpPr txBox="1"/>
          <p:nvPr/>
        </p:nvSpPr>
        <p:spPr>
          <a:xfrm>
            <a:off x="4350446" y="4473835"/>
            <a:ext cx="1415772" cy="461665"/>
          </a:xfrm>
          <a:prstGeom prst="rect">
            <a:avLst/>
          </a:prstGeom>
          <a:solidFill>
            <a:srgbClr val="E97095"/>
          </a:solidFill>
        </p:spPr>
        <p:txBody>
          <a:bodyPr wrap="none" rtlCol="0">
            <a:spAutoFit/>
          </a:bodyPr>
          <a:lstStyle/>
          <a:p>
            <a:r>
              <a:rPr lang="ja-JP" altLang="en-US" sz="2400" b="1">
                <a:solidFill>
                  <a:schemeClr val="bg1"/>
                </a:solidFill>
              </a:rPr>
              <a:t>循環</a:t>
            </a:r>
            <a:r>
              <a:rPr kumimoji="1" lang="ja-JP" altLang="en-US" sz="2400" b="1">
                <a:solidFill>
                  <a:schemeClr val="bg1"/>
                </a:solidFill>
              </a:rPr>
              <a:t>小数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0772E82-B649-172D-5E94-800BCEF39842}"/>
              </a:ext>
            </a:extLst>
          </p:cNvPr>
          <p:cNvSpPr txBox="1"/>
          <p:nvPr/>
        </p:nvSpPr>
        <p:spPr>
          <a:xfrm>
            <a:off x="4350446" y="6071015"/>
            <a:ext cx="1415772" cy="461665"/>
          </a:xfrm>
          <a:prstGeom prst="rect">
            <a:avLst/>
          </a:prstGeom>
          <a:solidFill>
            <a:srgbClr val="E97095"/>
          </a:solidFill>
        </p:spPr>
        <p:txBody>
          <a:bodyPr wrap="none" rtlCol="0">
            <a:spAutoFit/>
          </a:bodyPr>
          <a:lstStyle/>
          <a:p>
            <a:r>
              <a:rPr lang="ja-JP" altLang="en-US" sz="2400" b="1">
                <a:solidFill>
                  <a:schemeClr val="bg1"/>
                </a:solidFill>
              </a:rPr>
              <a:t>循環</a:t>
            </a:r>
            <a:r>
              <a:rPr kumimoji="1" lang="ja-JP" altLang="en-US" sz="2400" b="1">
                <a:solidFill>
                  <a:schemeClr val="bg1"/>
                </a:solidFill>
              </a:rPr>
              <a:t>小数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273B93E-1265-60AF-4ED3-2F84F2800C3A}"/>
              </a:ext>
            </a:extLst>
          </p:cNvPr>
          <p:cNvSpPr txBox="1"/>
          <p:nvPr/>
        </p:nvSpPr>
        <p:spPr>
          <a:xfrm>
            <a:off x="10481423" y="420919"/>
            <a:ext cx="1415772" cy="461665"/>
          </a:xfrm>
          <a:prstGeom prst="rect">
            <a:avLst/>
          </a:prstGeom>
          <a:solidFill>
            <a:srgbClr val="007FBA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400" b="1">
                <a:solidFill>
                  <a:schemeClr val="bg1"/>
                </a:solidFill>
              </a:rPr>
              <a:t>有限小数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D0100B4-47F0-11C0-E395-617F877A46D4}"/>
              </a:ext>
            </a:extLst>
          </p:cNvPr>
          <p:cNvSpPr txBox="1"/>
          <p:nvPr/>
        </p:nvSpPr>
        <p:spPr>
          <a:xfrm>
            <a:off x="10481423" y="5277732"/>
            <a:ext cx="1415772" cy="461665"/>
          </a:xfrm>
          <a:prstGeom prst="rect">
            <a:avLst/>
          </a:prstGeom>
          <a:solidFill>
            <a:srgbClr val="007FBA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400" b="1">
                <a:solidFill>
                  <a:schemeClr val="bg1"/>
                </a:solidFill>
              </a:rPr>
              <a:t>有限小数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3A9CDB9-0138-DF39-B6A1-F9430C33D95D}"/>
              </a:ext>
            </a:extLst>
          </p:cNvPr>
          <p:cNvSpPr txBox="1"/>
          <p:nvPr/>
        </p:nvSpPr>
        <p:spPr>
          <a:xfrm>
            <a:off x="10436452" y="1219510"/>
            <a:ext cx="1415772" cy="461665"/>
          </a:xfrm>
          <a:prstGeom prst="rect">
            <a:avLst/>
          </a:prstGeom>
          <a:solidFill>
            <a:srgbClr val="E97095"/>
          </a:solidFill>
        </p:spPr>
        <p:txBody>
          <a:bodyPr wrap="none" rtlCol="0">
            <a:spAutoFit/>
          </a:bodyPr>
          <a:lstStyle/>
          <a:p>
            <a:r>
              <a:rPr lang="ja-JP" altLang="en-US" sz="2400" b="1">
                <a:solidFill>
                  <a:schemeClr val="bg1"/>
                </a:solidFill>
              </a:rPr>
              <a:t>循環</a:t>
            </a:r>
            <a:r>
              <a:rPr kumimoji="1" lang="ja-JP" altLang="en-US" sz="2400" b="1">
                <a:solidFill>
                  <a:schemeClr val="bg1"/>
                </a:solidFill>
              </a:rPr>
              <a:t>小数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E2004F6-622E-A0E6-FCC7-83F2221CA1BA}"/>
              </a:ext>
            </a:extLst>
          </p:cNvPr>
          <p:cNvSpPr txBox="1"/>
          <p:nvPr/>
        </p:nvSpPr>
        <p:spPr>
          <a:xfrm>
            <a:off x="10436452" y="2013988"/>
            <a:ext cx="1415772" cy="461665"/>
          </a:xfrm>
          <a:prstGeom prst="rect">
            <a:avLst/>
          </a:prstGeom>
          <a:solidFill>
            <a:srgbClr val="E97095"/>
          </a:solidFill>
        </p:spPr>
        <p:txBody>
          <a:bodyPr wrap="none" rtlCol="0">
            <a:spAutoFit/>
          </a:bodyPr>
          <a:lstStyle/>
          <a:p>
            <a:r>
              <a:rPr lang="ja-JP" altLang="en-US" sz="2400" b="1">
                <a:solidFill>
                  <a:schemeClr val="bg1"/>
                </a:solidFill>
              </a:rPr>
              <a:t>循環</a:t>
            </a:r>
            <a:r>
              <a:rPr kumimoji="1" lang="ja-JP" altLang="en-US" sz="2400" b="1">
                <a:solidFill>
                  <a:schemeClr val="bg1"/>
                </a:solidFill>
              </a:rPr>
              <a:t>小数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83BFB68-50CC-C13A-4422-DE74A62B0DEE}"/>
              </a:ext>
            </a:extLst>
          </p:cNvPr>
          <p:cNvSpPr txBox="1"/>
          <p:nvPr/>
        </p:nvSpPr>
        <p:spPr>
          <a:xfrm>
            <a:off x="10421462" y="2853437"/>
            <a:ext cx="1415772" cy="461665"/>
          </a:xfrm>
          <a:prstGeom prst="rect">
            <a:avLst/>
          </a:prstGeom>
          <a:solidFill>
            <a:srgbClr val="E97095"/>
          </a:solidFill>
        </p:spPr>
        <p:txBody>
          <a:bodyPr wrap="none" rtlCol="0">
            <a:spAutoFit/>
          </a:bodyPr>
          <a:lstStyle/>
          <a:p>
            <a:r>
              <a:rPr lang="ja-JP" altLang="en-US" sz="2400" b="1">
                <a:solidFill>
                  <a:schemeClr val="bg1"/>
                </a:solidFill>
              </a:rPr>
              <a:t>循環</a:t>
            </a:r>
            <a:r>
              <a:rPr kumimoji="1" lang="ja-JP" altLang="en-US" sz="2400" b="1">
                <a:solidFill>
                  <a:schemeClr val="bg1"/>
                </a:solidFill>
              </a:rPr>
              <a:t>小数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1B053C2-0960-1519-19DA-D9DF47036F99}"/>
              </a:ext>
            </a:extLst>
          </p:cNvPr>
          <p:cNvSpPr txBox="1"/>
          <p:nvPr/>
        </p:nvSpPr>
        <p:spPr>
          <a:xfrm>
            <a:off x="10421462" y="3692886"/>
            <a:ext cx="1415772" cy="461665"/>
          </a:xfrm>
          <a:prstGeom prst="rect">
            <a:avLst/>
          </a:prstGeom>
          <a:solidFill>
            <a:srgbClr val="E97095"/>
          </a:solidFill>
        </p:spPr>
        <p:txBody>
          <a:bodyPr wrap="none" rtlCol="0">
            <a:spAutoFit/>
          </a:bodyPr>
          <a:lstStyle/>
          <a:p>
            <a:r>
              <a:rPr lang="ja-JP" altLang="en-US" sz="2400" b="1">
                <a:solidFill>
                  <a:schemeClr val="bg1"/>
                </a:solidFill>
              </a:rPr>
              <a:t>循環</a:t>
            </a:r>
            <a:r>
              <a:rPr kumimoji="1" lang="ja-JP" altLang="en-US" sz="2400" b="1">
                <a:solidFill>
                  <a:schemeClr val="bg1"/>
                </a:solidFill>
              </a:rPr>
              <a:t>小数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E4E60A0-C7EB-6DD4-15D6-C3F25B6720FF}"/>
              </a:ext>
            </a:extLst>
          </p:cNvPr>
          <p:cNvSpPr txBox="1"/>
          <p:nvPr/>
        </p:nvSpPr>
        <p:spPr>
          <a:xfrm>
            <a:off x="10436453" y="4487365"/>
            <a:ext cx="1415772" cy="461665"/>
          </a:xfrm>
          <a:prstGeom prst="rect">
            <a:avLst/>
          </a:prstGeom>
          <a:solidFill>
            <a:srgbClr val="E97095"/>
          </a:solidFill>
        </p:spPr>
        <p:txBody>
          <a:bodyPr wrap="none" rtlCol="0">
            <a:spAutoFit/>
          </a:bodyPr>
          <a:lstStyle/>
          <a:p>
            <a:r>
              <a:rPr lang="ja-JP" altLang="en-US" sz="2400" b="1">
                <a:solidFill>
                  <a:schemeClr val="bg1"/>
                </a:solidFill>
              </a:rPr>
              <a:t>循環</a:t>
            </a:r>
            <a:r>
              <a:rPr kumimoji="1" lang="ja-JP" altLang="en-US" sz="2400" b="1">
                <a:solidFill>
                  <a:schemeClr val="bg1"/>
                </a:solidFill>
              </a:rPr>
              <a:t>小数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9BA5160-08C1-94F7-7AB2-48D5488308AE}"/>
              </a:ext>
            </a:extLst>
          </p:cNvPr>
          <p:cNvSpPr txBox="1"/>
          <p:nvPr/>
        </p:nvSpPr>
        <p:spPr>
          <a:xfrm>
            <a:off x="10436453" y="6121293"/>
            <a:ext cx="1415772" cy="461665"/>
          </a:xfrm>
          <a:prstGeom prst="rect">
            <a:avLst/>
          </a:prstGeom>
          <a:solidFill>
            <a:srgbClr val="E97095"/>
          </a:solidFill>
        </p:spPr>
        <p:txBody>
          <a:bodyPr wrap="none" rtlCol="0">
            <a:spAutoFit/>
          </a:bodyPr>
          <a:lstStyle/>
          <a:p>
            <a:r>
              <a:rPr lang="ja-JP" altLang="en-US" sz="2400" b="1">
                <a:solidFill>
                  <a:schemeClr val="bg1"/>
                </a:solidFill>
              </a:rPr>
              <a:t>循環</a:t>
            </a:r>
            <a:r>
              <a:rPr kumimoji="1" lang="ja-JP" altLang="en-US" sz="2400" b="1">
                <a:solidFill>
                  <a:schemeClr val="bg1"/>
                </a:solidFill>
              </a:rPr>
              <a:t>小数</a:t>
            </a:r>
          </a:p>
        </p:txBody>
      </p:sp>
      <p:sp>
        <p:nvSpPr>
          <p:cNvPr id="34" name="円/楕円 33">
            <a:extLst>
              <a:ext uri="{FF2B5EF4-FFF2-40B4-BE49-F238E27FC236}">
                <a16:creationId xmlns:a16="http://schemas.microsoft.com/office/drawing/2014/main" id="{F65847EC-D818-4C23-A77D-0FD2EE94EE7A}"/>
              </a:ext>
            </a:extLst>
          </p:cNvPr>
          <p:cNvSpPr/>
          <p:nvPr/>
        </p:nvSpPr>
        <p:spPr>
          <a:xfrm>
            <a:off x="1536412" y="462698"/>
            <a:ext cx="491320" cy="491320"/>
          </a:xfrm>
          <a:prstGeom prst="ellipse">
            <a:avLst/>
          </a:prstGeom>
          <a:solidFill>
            <a:srgbClr val="007FBA">
              <a:alpha val="398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円/楕円 34">
            <a:extLst>
              <a:ext uri="{FF2B5EF4-FFF2-40B4-BE49-F238E27FC236}">
                <a16:creationId xmlns:a16="http://schemas.microsoft.com/office/drawing/2014/main" id="{B725522B-8054-AF55-5243-407251685317}"/>
              </a:ext>
            </a:extLst>
          </p:cNvPr>
          <p:cNvSpPr/>
          <p:nvPr/>
        </p:nvSpPr>
        <p:spPr>
          <a:xfrm>
            <a:off x="1551402" y="2051656"/>
            <a:ext cx="491320" cy="491320"/>
          </a:xfrm>
          <a:prstGeom prst="ellipse">
            <a:avLst/>
          </a:prstGeom>
          <a:solidFill>
            <a:srgbClr val="007FBA">
              <a:alpha val="398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円/楕円 35">
            <a:extLst>
              <a:ext uri="{FF2B5EF4-FFF2-40B4-BE49-F238E27FC236}">
                <a16:creationId xmlns:a16="http://schemas.microsoft.com/office/drawing/2014/main" id="{4C28BB23-14C0-DFF3-5D7D-A5BB6C53B1FD}"/>
              </a:ext>
            </a:extLst>
          </p:cNvPr>
          <p:cNvSpPr/>
          <p:nvPr/>
        </p:nvSpPr>
        <p:spPr>
          <a:xfrm>
            <a:off x="1536412" y="2861124"/>
            <a:ext cx="491320" cy="491320"/>
          </a:xfrm>
          <a:prstGeom prst="ellipse">
            <a:avLst/>
          </a:prstGeom>
          <a:solidFill>
            <a:srgbClr val="007FBA">
              <a:alpha val="398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円/楕円 36">
            <a:extLst>
              <a:ext uri="{FF2B5EF4-FFF2-40B4-BE49-F238E27FC236}">
                <a16:creationId xmlns:a16="http://schemas.microsoft.com/office/drawing/2014/main" id="{93BBEC46-8227-3D83-DAD9-0CCF954E59D3}"/>
              </a:ext>
            </a:extLst>
          </p:cNvPr>
          <p:cNvSpPr/>
          <p:nvPr/>
        </p:nvSpPr>
        <p:spPr>
          <a:xfrm>
            <a:off x="1566392" y="5274541"/>
            <a:ext cx="491320" cy="491320"/>
          </a:xfrm>
          <a:prstGeom prst="ellipse">
            <a:avLst/>
          </a:prstGeom>
          <a:solidFill>
            <a:srgbClr val="007FBA">
              <a:alpha val="398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円/楕円 37">
            <a:extLst>
              <a:ext uri="{FF2B5EF4-FFF2-40B4-BE49-F238E27FC236}">
                <a16:creationId xmlns:a16="http://schemas.microsoft.com/office/drawing/2014/main" id="{B0F0C133-778B-A8F9-5770-FA56EEAC1418}"/>
              </a:ext>
            </a:extLst>
          </p:cNvPr>
          <p:cNvSpPr/>
          <p:nvPr/>
        </p:nvSpPr>
        <p:spPr>
          <a:xfrm>
            <a:off x="7802301" y="357768"/>
            <a:ext cx="491320" cy="491320"/>
          </a:xfrm>
          <a:prstGeom prst="ellipse">
            <a:avLst/>
          </a:prstGeom>
          <a:solidFill>
            <a:srgbClr val="007FBA">
              <a:alpha val="398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円/楕円 38">
            <a:extLst>
              <a:ext uri="{FF2B5EF4-FFF2-40B4-BE49-F238E27FC236}">
                <a16:creationId xmlns:a16="http://schemas.microsoft.com/office/drawing/2014/main" id="{5D2416D2-D088-5236-1EA3-689BED488EE2}"/>
              </a:ext>
            </a:extLst>
          </p:cNvPr>
          <p:cNvSpPr/>
          <p:nvPr/>
        </p:nvSpPr>
        <p:spPr>
          <a:xfrm>
            <a:off x="7802301" y="5319513"/>
            <a:ext cx="491320" cy="491320"/>
          </a:xfrm>
          <a:prstGeom prst="ellipse">
            <a:avLst/>
          </a:prstGeom>
          <a:solidFill>
            <a:srgbClr val="007FBA">
              <a:alpha val="398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6038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178050B-F85D-828B-B8FD-F17C1BA67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070" y="608169"/>
            <a:ext cx="11619180" cy="427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711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658B1-132B-532F-3107-E15D47173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FBD2F6D-B2AC-CFEC-27EE-B1646A7DCFD5}"/>
              </a:ext>
            </a:extLst>
          </p:cNvPr>
          <p:cNvSpPr txBox="1"/>
          <p:nvPr/>
        </p:nvSpPr>
        <p:spPr>
          <a:xfrm>
            <a:off x="3849231" y="1393090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74CA494-44A8-24A7-1073-33EE1EFEC506}"/>
              </a:ext>
            </a:extLst>
          </p:cNvPr>
          <p:cNvSpPr txBox="1"/>
          <p:nvPr/>
        </p:nvSpPr>
        <p:spPr>
          <a:xfrm>
            <a:off x="1358645" y="2403011"/>
            <a:ext cx="9474711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4400" b="1"/>
              <a:t>自然数</a:t>
            </a:r>
            <a:r>
              <a:rPr lang="ja-JP" altLang="en-US" sz="4400"/>
              <a:t>、</a:t>
            </a:r>
            <a:r>
              <a:rPr lang="ja-JP" altLang="en-US" sz="4400" b="1"/>
              <a:t>整数</a:t>
            </a:r>
            <a:r>
              <a:rPr lang="ja-JP" altLang="en-US" sz="4400"/>
              <a:t>、</a:t>
            </a:r>
            <a:r>
              <a:rPr lang="ja-JP" altLang="en-US" sz="4400" b="1"/>
              <a:t>有理数</a:t>
            </a:r>
            <a:r>
              <a:rPr lang="ja-JP" altLang="en-US" sz="4400"/>
              <a:t>が区別できる</a:t>
            </a:r>
            <a:endParaRPr kumimoji="1" lang="ja-JP" altLang="en-US" sz="440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AFB2D66-AF9B-E369-8CDB-A5758E92DD38}"/>
              </a:ext>
            </a:extLst>
          </p:cNvPr>
          <p:cNvSpPr txBox="1"/>
          <p:nvPr/>
        </p:nvSpPr>
        <p:spPr>
          <a:xfrm>
            <a:off x="1346770" y="3400538"/>
            <a:ext cx="9474711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4400" b="1"/>
              <a:t>分数↔︎小数</a:t>
            </a:r>
            <a:r>
              <a:rPr lang="ja-JP" altLang="en-US" sz="4400"/>
              <a:t>の変換ができる</a:t>
            </a:r>
            <a:endParaRPr kumimoji="1" lang="ja-JP" altLang="en-US" sz="440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A375664-92CD-2BA2-76D8-18EA136E6AC9}"/>
              </a:ext>
            </a:extLst>
          </p:cNvPr>
          <p:cNvSpPr txBox="1"/>
          <p:nvPr/>
        </p:nvSpPr>
        <p:spPr>
          <a:xfrm>
            <a:off x="1358646" y="4338689"/>
            <a:ext cx="9474711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4400" b="1"/>
              <a:t>循環小数</a:t>
            </a:r>
            <a:r>
              <a:rPr lang="ja-JP" altLang="en-US" sz="4400"/>
              <a:t>の表し方</a:t>
            </a:r>
            <a:endParaRPr kumimoji="1" lang="ja-JP" altLang="en-US" sz="4400"/>
          </a:p>
        </p:txBody>
      </p:sp>
    </p:spTree>
    <p:extLst>
      <p:ext uri="{BB962C8B-B14F-4D97-AF65-F5344CB8AC3E}">
        <p14:creationId xmlns:p14="http://schemas.microsoft.com/office/powerpoint/2010/main" val="39587966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E8112-EC43-5830-1CAE-FDDB8D51E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737670F-B781-2180-B8E1-9A69893697A7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95B8D4A-AC78-41AF-646E-920C0B6BA874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8547A71-DCA1-7A12-CF70-4915796256D0}"/>
              </a:ext>
            </a:extLst>
          </p:cNvPr>
          <p:cNvSpPr txBox="1"/>
          <p:nvPr/>
        </p:nvSpPr>
        <p:spPr>
          <a:xfrm>
            <a:off x="344556" y="1346103"/>
            <a:ext cx="63401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数と式「有理数」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 descr="図形&#10;&#10;中程度の精度で自動的に生成された説明">
            <a:extLst>
              <a:ext uri="{FF2B5EF4-FFF2-40B4-BE49-F238E27FC236}">
                <a16:creationId xmlns:a16="http://schemas.microsoft.com/office/drawing/2014/main" id="{779D31C7-3F9C-12B5-1ECD-6952DE63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913" y="2968831"/>
            <a:ext cx="5054600" cy="3200400"/>
          </a:xfrm>
          <a:prstGeom prst="rect">
            <a:avLst/>
          </a:prstGeom>
        </p:spPr>
      </p:pic>
      <p:pic>
        <p:nvPicPr>
          <p:cNvPr id="10" name="図 9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E9B72693-65AC-D7CC-0CE3-3D89B4880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363" y="2581868"/>
            <a:ext cx="6756400" cy="1295400"/>
          </a:xfrm>
          <a:prstGeom prst="rect">
            <a:avLst/>
          </a:prstGeom>
        </p:spPr>
      </p:pic>
      <p:pic>
        <p:nvPicPr>
          <p:cNvPr id="12" name="図 11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4E03866D-5B56-4D53-66DF-163C8F7546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63" y="3671723"/>
            <a:ext cx="1778000" cy="965200"/>
          </a:xfrm>
          <a:prstGeom prst="rect">
            <a:avLst/>
          </a:prstGeom>
        </p:spPr>
      </p:pic>
      <p:pic>
        <p:nvPicPr>
          <p:cNvPr id="14" name="図 13" descr="テキスト&#10;&#10;低い精度で自動的に生成された説明">
            <a:extLst>
              <a:ext uri="{FF2B5EF4-FFF2-40B4-BE49-F238E27FC236}">
                <a16:creationId xmlns:a16="http://schemas.microsoft.com/office/drawing/2014/main" id="{C6E86F3F-7A08-2205-ACCB-D56D4685D1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6767" y="4024012"/>
            <a:ext cx="2013175" cy="1810166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203DCE6-C041-7101-DE90-3C78FE4930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8334" y="4569031"/>
            <a:ext cx="1844001" cy="82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453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1265</TotalTime>
  <Words>229</Words>
  <Application>Microsoft Macintosh PowerPoint</Application>
  <PresentationFormat>ワイド画面</PresentationFormat>
  <Paragraphs>73</Paragraphs>
  <Slides>26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26</vt:i4>
      </vt:variant>
    </vt:vector>
  </HeadingPairs>
  <TitlesOfParts>
    <vt:vector size="31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10</cp:revision>
  <dcterms:created xsi:type="dcterms:W3CDTF">2024-12-21T06:28:55Z</dcterms:created>
  <dcterms:modified xsi:type="dcterms:W3CDTF">2025-02-24T03:32:52Z</dcterms:modified>
</cp:coreProperties>
</file>