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8" r:id="rId2"/>
    <p:sldId id="304" r:id="rId3"/>
    <p:sldId id="342" r:id="rId4"/>
    <p:sldId id="350" r:id="rId5"/>
    <p:sldId id="332" r:id="rId6"/>
    <p:sldId id="333" r:id="rId7"/>
    <p:sldId id="334" r:id="rId8"/>
    <p:sldId id="335" r:id="rId9"/>
    <p:sldId id="336" r:id="rId10"/>
    <p:sldId id="337" r:id="rId11"/>
    <p:sldId id="330" r:id="rId12"/>
    <p:sldId id="284" r:id="rId13"/>
    <p:sldId id="341" r:id="rId14"/>
    <p:sldId id="340" r:id="rId15"/>
    <p:sldId id="343" r:id="rId16"/>
    <p:sldId id="339" r:id="rId17"/>
    <p:sldId id="287" r:id="rId18"/>
    <p:sldId id="346" r:id="rId19"/>
    <p:sldId id="344" r:id="rId20"/>
    <p:sldId id="351" r:id="rId21"/>
    <p:sldId id="345" r:id="rId22"/>
    <p:sldId id="347" r:id="rId23"/>
    <p:sldId id="348" r:id="rId24"/>
    <p:sldId id="338" r:id="rId25"/>
    <p:sldId id="329" r:id="rId26"/>
    <p:sldId id="349" r:id="rId27"/>
    <p:sldId id="328" r:id="rId28"/>
    <p:sldId id="327" r:id="rId29"/>
    <p:sldId id="326" r:id="rId30"/>
    <p:sldId id="352" r:id="rId3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275"/>
    <p:restoredTop sz="91418"/>
  </p:normalViewPr>
  <p:slideViewPr>
    <p:cSldViewPr snapToGrid="0">
      <p:cViewPr>
        <p:scale>
          <a:sx n="96" d="100"/>
          <a:sy n="96" d="100"/>
        </p:scale>
        <p:origin x="-6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7A773-92E3-E949-8837-7AB42D9C429F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F3B2-8FF1-F548-81C5-50EBF7A428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66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583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528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DDD54-9BBF-210D-1CEA-9DFBA427C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AA92AF-471F-A2AC-4DFD-B9040505F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FA91854-C3A4-1983-72E5-15AF8ED51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238AD8-70CF-461C-2D8C-20468EA9D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924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BC7FB-8033-28CE-FB90-67D72C9A5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E5C2E9D-8A49-214F-65C9-14BF4A368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3AE6182-32A5-C490-5312-953E9C2B3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CCF932-F892-8B28-B370-F38A38D5E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0F3B2-8FF1-F548-81C5-50EBF7A4287F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46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1.png"/><Relationship Id="rId7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07A6179-EFF5-E7A7-D295-4E3D65EA7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960" y="2361766"/>
            <a:ext cx="5575300" cy="430719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数と式「面積図で因数分解」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02A16A-E7A7-988C-E990-411D393D9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60" y="3429000"/>
            <a:ext cx="5130800" cy="1003300"/>
          </a:xfrm>
          <a:prstGeom prst="rect">
            <a:avLst/>
          </a:prstGeom>
        </p:spPr>
      </p:pic>
      <p:pic>
        <p:nvPicPr>
          <p:cNvPr id="11" name="図 10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FBE3274-E58C-136F-4738-047BF30C6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457" y="4432300"/>
            <a:ext cx="4711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44F29-DCD1-A37C-B96C-1E8D5097C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DD62D0-A9D6-8627-F463-83D0336AE755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D20AFA7-A124-D13B-5914-8F5EA80A03BE}"/>
                  </a:ext>
                </a:extLst>
              </p:cNvPr>
              <p:cNvSpPr txBox="1"/>
              <p:nvPr/>
            </p:nvSpPr>
            <p:spPr>
              <a:xfrm>
                <a:off x="989044" y="1862578"/>
                <a:ext cx="10136155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4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4400"/>
                  <a:t>と</a:t>
                </a:r>
                <a14:m>
                  <m:oMath xmlns:m="http://schemas.openxmlformats.org/officeDocument/2006/math">
                    <m:r>
                      <a:rPr kumimoji="1" lang="en-US" altLang="ja-JP" sz="4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kumimoji="1" lang="ja-JP" altLang="en-US" sz="4400"/>
                  <a:t>の</a:t>
                </a:r>
                <a:r>
                  <a:rPr kumimoji="1" lang="en-US" altLang="ja-JP" sz="4400" dirty="0"/>
                  <a:t>2</a:t>
                </a:r>
                <a:r>
                  <a:rPr kumimoji="1" lang="ja-JP" altLang="en-US" sz="4400"/>
                  <a:t>次式の因数分解を面積図で解く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D20AFA7-A124-D13B-5914-8F5EA80A0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044" y="1862578"/>
                <a:ext cx="10136155" cy="769441"/>
              </a:xfrm>
              <a:prstGeom prst="rect">
                <a:avLst/>
              </a:prstGeom>
              <a:blipFill>
                <a:blip r:embed="rId2"/>
                <a:stretch>
                  <a:fillRect l="-375" t="-14516" r="-1750" b="-354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6743A-C000-5535-08B9-E015D7BEC228}"/>
              </a:ext>
            </a:extLst>
          </p:cNvPr>
          <p:cNvSpPr txBox="1"/>
          <p:nvPr/>
        </p:nvSpPr>
        <p:spPr>
          <a:xfrm>
            <a:off x="1194175" y="4157055"/>
            <a:ext cx="972589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因数分解ができるということは</a:t>
            </a:r>
            <a:endParaRPr kumimoji="1" lang="en-US" altLang="ja-JP" sz="4400" dirty="0"/>
          </a:p>
          <a:p>
            <a:r>
              <a:rPr kumimoji="1" lang="ja-JP" altLang="en-US" sz="4400"/>
              <a:t>特別なことなのだということを知る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D818E69-6DE0-8B63-A7E1-5DDD53005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2803050"/>
            <a:ext cx="9016328" cy="87851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567C3C-51C8-69A3-927D-6DA768F5D06A}"/>
              </a:ext>
            </a:extLst>
          </p:cNvPr>
          <p:cNvSpPr txBox="1"/>
          <p:nvPr/>
        </p:nvSpPr>
        <p:spPr>
          <a:xfrm>
            <a:off x="5249882" y="5694375"/>
            <a:ext cx="694211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→</a:t>
            </a:r>
            <a:r>
              <a:rPr kumimoji="1" lang="en-US" altLang="ja-JP" sz="4400" dirty="0"/>
              <a:t>GeoGebra</a:t>
            </a:r>
            <a:r>
              <a:rPr kumimoji="1" lang="ja-JP" altLang="en-US" sz="4400"/>
              <a:t>でグラフ化</a:t>
            </a:r>
          </a:p>
        </p:txBody>
      </p:sp>
    </p:spTree>
    <p:extLst>
      <p:ext uri="{BB962C8B-B14F-4D97-AF65-F5344CB8AC3E}">
        <p14:creationId xmlns:p14="http://schemas.microsoft.com/office/powerpoint/2010/main" val="18278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432CF3E-9D61-0204-5A2D-EA5E8DD08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48" y="3301140"/>
            <a:ext cx="10578504" cy="790776"/>
          </a:xfrm>
          <a:prstGeom prst="rect">
            <a:avLst/>
          </a:prstGeom>
        </p:spPr>
      </p:pic>
      <p:pic>
        <p:nvPicPr>
          <p:cNvPr id="5" name="図 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5168A8-15E0-9E56-A99E-B197D1E92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150" y="1495479"/>
            <a:ext cx="11557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2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9" name="図 8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238C14-261F-5DDD-FFAB-7D07AFEF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5" y="1734704"/>
            <a:ext cx="6018068" cy="469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0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9" name="図 8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238C14-261F-5DDD-FFAB-7D07AFEF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5" y="1734704"/>
            <a:ext cx="6018068" cy="46962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18E3BA4-00B7-3C93-62A0-9EF462A12C30}"/>
              </a:ext>
            </a:extLst>
          </p:cNvPr>
          <p:cNvSpPr/>
          <p:nvPr/>
        </p:nvSpPr>
        <p:spPr>
          <a:xfrm>
            <a:off x="3546764" y="4059382"/>
            <a:ext cx="2161309" cy="1759527"/>
          </a:xfrm>
          <a:prstGeom prst="rect">
            <a:avLst/>
          </a:prstGeom>
          <a:solidFill>
            <a:srgbClr val="E97095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69DDD823-9D8E-D0C7-EA33-7FB0957AD176}"/>
              </a:ext>
            </a:extLst>
          </p:cNvPr>
          <p:cNvSpPr/>
          <p:nvPr/>
        </p:nvSpPr>
        <p:spPr>
          <a:xfrm>
            <a:off x="704850" y="213590"/>
            <a:ext cx="1077455" cy="823191"/>
          </a:xfrm>
          <a:prstGeom prst="roundRect">
            <a:avLst>
              <a:gd name="adj" fmla="val 39260"/>
            </a:avLst>
          </a:prstGeom>
          <a:solidFill>
            <a:srgbClr val="E97095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C91CC147-AC35-D71F-16AF-29AF14308474}"/>
              </a:ext>
            </a:extLst>
          </p:cNvPr>
          <p:cNvSpPr/>
          <p:nvPr/>
        </p:nvSpPr>
        <p:spPr>
          <a:xfrm>
            <a:off x="3556538" y="198091"/>
            <a:ext cx="1077455" cy="823191"/>
          </a:xfrm>
          <a:prstGeom prst="roundRect">
            <a:avLst>
              <a:gd name="adj" fmla="val 39260"/>
            </a:avLst>
          </a:prstGeom>
          <a:solidFill>
            <a:srgbClr val="E97095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E5C4138-5E2E-4769-543A-6DE71103A0E0}"/>
              </a:ext>
            </a:extLst>
          </p:cNvPr>
          <p:cNvSpPr/>
          <p:nvPr/>
        </p:nvSpPr>
        <p:spPr>
          <a:xfrm>
            <a:off x="5701028" y="3192651"/>
            <a:ext cx="1350701" cy="905946"/>
          </a:xfrm>
          <a:prstGeom prst="rect">
            <a:avLst/>
          </a:prstGeom>
          <a:solidFill>
            <a:srgbClr val="E97095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6E958A2-EB00-579C-659A-B54D3C596155}"/>
              </a:ext>
            </a:extLst>
          </p:cNvPr>
          <p:cNvSpPr/>
          <p:nvPr/>
        </p:nvSpPr>
        <p:spPr>
          <a:xfrm>
            <a:off x="7033882" y="1859972"/>
            <a:ext cx="1738159" cy="1339723"/>
          </a:xfrm>
          <a:prstGeom prst="rect">
            <a:avLst/>
          </a:prstGeom>
          <a:solidFill>
            <a:srgbClr val="E97095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6C2DE789-F324-B396-6CDF-E1EF22D41045}"/>
              </a:ext>
            </a:extLst>
          </p:cNvPr>
          <p:cNvSpPr/>
          <p:nvPr/>
        </p:nvSpPr>
        <p:spPr>
          <a:xfrm>
            <a:off x="6857677" y="198091"/>
            <a:ext cx="1077455" cy="823191"/>
          </a:xfrm>
          <a:prstGeom prst="roundRect">
            <a:avLst>
              <a:gd name="adj" fmla="val 39260"/>
            </a:avLst>
          </a:prstGeom>
          <a:solidFill>
            <a:srgbClr val="E97095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F3D73AD4-6D59-410B-7D3B-CFCA1A30068C}"/>
              </a:ext>
            </a:extLst>
          </p:cNvPr>
          <p:cNvSpPr/>
          <p:nvPr/>
        </p:nvSpPr>
        <p:spPr>
          <a:xfrm>
            <a:off x="1805230" y="213590"/>
            <a:ext cx="1418417" cy="823191"/>
          </a:xfrm>
          <a:prstGeom prst="roundRect">
            <a:avLst>
              <a:gd name="adj" fmla="val 39260"/>
            </a:avLst>
          </a:prstGeom>
          <a:solidFill>
            <a:srgbClr val="007FBA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D51FD7D-F026-32F7-CEA5-DEE236BB3146}"/>
              </a:ext>
            </a:extLst>
          </p:cNvPr>
          <p:cNvSpPr/>
          <p:nvPr/>
        </p:nvSpPr>
        <p:spPr>
          <a:xfrm>
            <a:off x="3515766" y="3208149"/>
            <a:ext cx="2192307" cy="851233"/>
          </a:xfrm>
          <a:prstGeom prst="rect">
            <a:avLst/>
          </a:prstGeom>
          <a:solidFill>
            <a:srgbClr val="007FBA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1F6CA7A-AAF1-1A50-B0E7-F5BAB2CD5BC8}"/>
              </a:ext>
            </a:extLst>
          </p:cNvPr>
          <p:cNvSpPr/>
          <p:nvPr/>
        </p:nvSpPr>
        <p:spPr>
          <a:xfrm>
            <a:off x="5716525" y="4076054"/>
            <a:ext cx="1317357" cy="1742855"/>
          </a:xfrm>
          <a:prstGeom prst="rect">
            <a:avLst/>
          </a:prstGeom>
          <a:solidFill>
            <a:srgbClr val="007FBA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A8A0C36B-9020-BFD9-2652-AB5FA4FA7330}"/>
              </a:ext>
            </a:extLst>
          </p:cNvPr>
          <p:cNvSpPr/>
          <p:nvPr/>
        </p:nvSpPr>
        <p:spPr>
          <a:xfrm>
            <a:off x="4694280" y="213590"/>
            <a:ext cx="1044109" cy="823191"/>
          </a:xfrm>
          <a:prstGeom prst="roundRect">
            <a:avLst>
              <a:gd name="adj" fmla="val 39260"/>
            </a:avLst>
          </a:prstGeom>
          <a:solidFill>
            <a:srgbClr val="FFC000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6B81248-30DA-1DC9-8B95-C4CDD0E176FB}"/>
              </a:ext>
            </a:extLst>
          </p:cNvPr>
          <p:cNvSpPr/>
          <p:nvPr/>
        </p:nvSpPr>
        <p:spPr>
          <a:xfrm>
            <a:off x="3546762" y="1906292"/>
            <a:ext cx="2192307" cy="1301857"/>
          </a:xfrm>
          <a:prstGeom prst="rect">
            <a:avLst/>
          </a:prstGeom>
          <a:solidFill>
            <a:srgbClr val="FFC000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FE6A917-9186-FF52-6EE4-14547DCCA2FE}"/>
              </a:ext>
            </a:extLst>
          </p:cNvPr>
          <p:cNvSpPr/>
          <p:nvPr/>
        </p:nvSpPr>
        <p:spPr>
          <a:xfrm>
            <a:off x="7033881" y="4091553"/>
            <a:ext cx="1738159" cy="1742855"/>
          </a:xfrm>
          <a:prstGeom prst="rect">
            <a:avLst/>
          </a:prstGeom>
          <a:solidFill>
            <a:srgbClr val="FFC000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9A9236B0-42AD-A25F-5BF1-51449C4F28DF}"/>
              </a:ext>
            </a:extLst>
          </p:cNvPr>
          <p:cNvSpPr/>
          <p:nvPr/>
        </p:nvSpPr>
        <p:spPr>
          <a:xfrm>
            <a:off x="5779161" y="213590"/>
            <a:ext cx="1044109" cy="823191"/>
          </a:xfrm>
          <a:prstGeom prst="roundRect">
            <a:avLst>
              <a:gd name="adj" fmla="val 39260"/>
            </a:avLst>
          </a:prstGeom>
          <a:solidFill>
            <a:schemeClr val="accent6">
              <a:alpha val="399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0FE446-84A4-5A1C-766D-0ACC68E203E2}"/>
              </a:ext>
            </a:extLst>
          </p:cNvPr>
          <p:cNvSpPr/>
          <p:nvPr/>
        </p:nvSpPr>
        <p:spPr>
          <a:xfrm>
            <a:off x="5716526" y="1906292"/>
            <a:ext cx="1317355" cy="1286358"/>
          </a:xfrm>
          <a:prstGeom prst="rect">
            <a:avLst/>
          </a:prstGeom>
          <a:solidFill>
            <a:schemeClr val="accent6">
              <a:alpha val="398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E28E345-812D-698F-F236-7DA74E5D337A}"/>
              </a:ext>
            </a:extLst>
          </p:cNvPr>
          <p:cNvSpPr/>
          <p:nvPr/>
        </p:nvSpPr>
        <p:spPr>
          <a:xfrm>
            <a:off x="7049380" y="3208150"/>
            <a:ext cx="1722660" cy="851232"/>
          </a:xfrm>
          <a:prstGeom prst="rect">
            <a:avLst/>
          </a:prstGeom>
          <a:solidFill>
            <a:schemeClr val="accent6">
              <a:alpha val="398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77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9" name="図 8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238C14-261F-5DDD-FFAB-7D07AFEF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5" y="1734704"/>
            <a:ext cx="6018068" cy="469627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5C07FC5-9F14-040C-042D-536023A24436}"/>
              </a:ext>
            </a:extLst>
          </p:cNvPr>
          <p:cNvSpPr/>
          <p:nvPr/>
        </p:nvSpPr>
        <p:spPr>
          <a:xfrm>
            <a:off x="3546764" y="3204987"/>
            <a:ext cx="3473968" cy="2595262"/>
          </a:xfrm>
          <a:prstGeom prst="rect">
            <a:avLst/>
          </a:prstGeom>
          <a:solidFill>
            <a:srgbClr val="FF0000">
              <a:alpha val="39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1F9EF99-2D2D-3723-EF65-0707F6584DC0}"/>
              </a:ext>
            </a:extLst>
          </p:cNvPr>
          <p:cNvSpPr/>
          <p:nvPr/>
        </p:nvSpPr>
        <p:spPr>
          <a:xfrm>
            <a:off x="7737764" y="1036781"/>
            <a:ext cx="755307" cy="697923"/>
          </a:xfrm>
          <a:prstGeom prst="rect">
            <a:avLst/>
          </a:prstGeom>
          <a:solidFill>
            <a:schemeClr val="bg1">
              <a:alpha val="8497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BEB6274-7D44-6D40-D03F-E066F5702F4D}"/>
              </a:ext>
            </a:extLst>
          </p:cNvPr>
          <p:cNvSpPr/>
          <p:nvPr/>
        </p:nvSpPr>
        <p:spPr>
          <a:xfrm>
            <a:off x="10759933" y="1052279"/>
            <a:ext cx="755307" cy="697923"/>
          </a:xfrm>
          <a:prstGeom prst="rect">
            <a:avLst/>
          </a:prstGeom>
          <a:solidFill>
            <a:schemeClr val="bg1">
              <a:alpha val="8497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4789DFF-CC98-7E95-5EA6-FCC88BF3A68E}"/>
              </a:ext>
            </a:extLst>
          </p:cNvPr>
          <p:cNvSpPr/>
          <p:nvPr/>
        </p:nvSpPr>
        <p:spPr>
          <a:xfrm>
            <a:off x="4498618" y="277364"/>
            <a:ext cx="3374521" cy="697923"/>
          </a:xfrm>
          <a:prstGeom prst="rect">
            <a:avLst/>
          </a:prstGeom>
          <a:solidFill>
            <a:schemeClr val="bg1">
              <a:alpha val="8497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79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9" name="図 8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238C14-261F-5DDD-FFAB-7D07AFEF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05" y="1734704"/>
            <a:ext cx="6018068" cy="469627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5C07FC5-9F14-040C-042D-536023A24436}"/>
              </a:ext>
            </a:extLst>
          </p:cNvPr>
          <p:cNvSpPr/>
          <p:nvPr/>
        </p:nvSpPr>
        <p:spPr>
          <a:xfrm>
            <a:off x="5718874" y="1906292"/>
            <a:ext cx="3053165" cy="2154264"/>
          </a:xfrm>
          <a:prstGeom prst="rect">
            <a:avLst/>
          </a:prstGeom>
          <a:solidFill>
            <a:schemeClr val="accent6">
              <a:alpha val="398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1F9EF99-2D2D-3723-EF65-0707F6584DC0}"/>
              </a:ext>
            </a:extLst>
          </p:cNvPr>
          <p:cNvSpPr/>
          <p:nvPr/>
        </p:nvSpPr>
        <p:spPr>
          <a:xfrm>
            <a:off x="5899439" y="1021283"/>
            <a:ext cx="755307" cy="697923"/>
          </a:xfrm>
          <a:prstGeom prst="rect">
            <a:avLst/>
          </a:prstGeom>
          <a:solidFill>
            <a:schemeClr val="bg1">
              <a:alpha val="8439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BEB6274-7D44-6D40-D03F-E066F5702F4D}"/>
              </a:ext>
            </a:extLst>
          </p:cNvPr>
          <p:cNvSpPr/>
          <p:nvPr/>
        </p:nvSpPr>
        <p:spPr>
          <a:xfrm>
            <a:off x="8828666" y="1052279"/>
            <a:ext cx="755307" cy="697923"/>
          </a:xfrm>
          <a:prstGeom prst="rect">
            <a:avLst/>
          </a:prstGeom>
          <a:solidFill>
            <a:schemeClr val="bg1">
              <a:alpha val="8439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4789DFF-CC98-7E95-5EA6-FCC88BF3A68E}"/>
              </a:ext>
            </a:extLst>
          </p:cNvPr>
          <p:cNvSpPr/>
          <p:nvPr/>
        </p:nvSpPr>
        <p:spPr>
          <a:xfrm>
            <a:off x="736140" y="213590"/>
            <a:ext cx="2456511" cy="697923"/>
          </a:xfrm>
          <a:prstGeom prst="rect">
            <a:avLst/>
          </a:prstGeom>
          <a:solidFill>
            <a:schemeClr val="bg1">
              <a:alpha val="8439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055E64E-936A-95B8-DE77-645458012AB1}"/>
              </a:ext>
            </a:extLst>
          </p:cNvPr>
          <p:cNvSpPr/>
          <p:nvPr/>
        </p:nvSpPr>
        <p:spPr>
          <a:xfrm>
            <a:off x="4477558" y="260085"/>
            <a:ext cx="1278638" cy="697923"/>
          </a:xfrm>
          <a:prstGeom prst="rect">
            <a:avLst/>
          </a:prstGeom>
          <a:solidFill>
            <a:schemeClr val="bg1">
              <a:alpha val="8439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8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F7DFAC3-0503-FBD2-147D-3E114EF7B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011514"/>
            <a:ext cx="10085322" cy="754602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D9126D5F-C334-94C5-7F6F-3F098B988B2A}"/>
              </a:ext>
            </a:extLst>
          </p:cNvPr>
          <p:cNvSpPr/>
          <p:nvPr/>
        </p:nvSpPr>
        <p:spPr>
          <a:xfrm>
            <a:off x="704850" y="213590"/>
            <a:ext cx="3944642" cy="823191"/>
          </a:xfrm>
          <a:prstGeom prst="roundRect">
            <a:avLst>
              <a:gd name="adj" fmla="val 39260"/>
            </a:avLst>
          </a:prstGeom>
          <a:solidFill>
            <a:srgbClr val="FF0000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9AE37D5B-C749-7A6C-A5B1-35482C6DAA53}"/>
              </a:ext>
            </a:extLst>
          </p:cNvPr>
          <p:cNvSpPr/>
          <p:nvPr/>
        </p:nvSpPr>
        <p:spPr>
          <a:xfrm>
            <a:off x="5834789" y="973007"/>
            <a:ext cx="1902975" cy="823191"/>
          </a:xfrm>
          <a:prstGeom prst="roundRect">
            <a:avLst>
              <a:gd name="adj" fmla="val 39260"/>
            </a:avLst>
          </a:prstGeom>
          <a:solidFill>
            <a:srgbClr val="FF0000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7DBB8D21-D9D6-7E24-B229-1721590C61E9}"/>
              </a:ext>
            </a:extLst>
          </p:cNvPr>
          <p:cNvSpPr/>
          <p:nvPr/>
        </p:nvSpPr>
        <p:spPr>
          <a:xfrm>
            <a:off x="8794965" y="957508"/>
            <a:ext cx="1902975" cy="823191"/>
          </a:xfrm>
          <a:prstGeom prst="roundRect">
            <a:avLst>
              <a:gd name="adj" fmla="val 39260"/>
            </a:avLst>
          </a:prstGeom>
          <a:solidFill>
            <a:srgbClr val="FF0000">
              <a:alpha val="39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950E53-6EBC-167D-CF94-EA9A21DC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213590"/>
            <a:ext cx="7032914" cy="8231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7CB778-EDAA-0B3E-A6B9-C60D334A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991" y="1036781"/>
            <a:ext cx="6692903" cy="6979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F7DFAC3-0503-FBD2-147D-3E114EF7B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011514"/>
            <a:ext cx="10085322" cy="75460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A29A79A-A5B7-21D3-D378-72A1D5BB8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374812"/>
            <a:ext cx="7772400" cy="668114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D9126D5F-C334-94C5-7F6F-3F098B988B2A}"/>
              </a:ext>
            </a:extLst>
          </p:cNvPr>
          <p:cNvSpPr/>
          <p:nvPr/>
        </p:nvSpPr>
        <p:spPr>
          <a:xfrm>
            <a:off x="3220767" y="151598"/>
            <a:ext cx="1315624" cy="823191"/>
          </a:xfrm>
          <a:prstGeom prst="roundRect">
            <a:avLst>
              <a:gd name="adj" fmla="val 39260"/>
            </a:avLst>
          </a:prstGeom>
          <a:solidFill>
            <a:schemeClr val="accent6">
              <a:alpha val="399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9AE37D5B-C749-7A6C-A5B1-35482C6DAA53}"/>
              </a:ext>
            </a:extLst>
          </p:cNvPr>
          <p:cNvSpPr/>
          <p:nvPr/>
        </p:nvSpPr>
        <p:spPr>
          <a:xfrm>
            <a:off x="7052308" y="974146"/>
            <a:ext cx="1478357" cy="823191"/>
          </a:xfrm>
          <a:prstGeom prst="roundRect">
            <a:avLst>
              <a:gd name="adj" fmla="val 39260"/>
            </a:avLst>
          </a:prstGeom>
          <a:solidFill>
            <a:schemeClr val="accent6">
              <a:alpha val="399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7DBB8D21-D9D6-7E24-B229-1721590C61E9}"/>
              </a:ext>
            </a:extLst>
          </p:cNvPr>
          <p:cNvSpPr/>
          <p:nvPr/>
        </p:nvSpPr>
        <p:spPr>
          <a:xfrm>
            <a:off x="9982200" y="911513"/>
            <a:ext cx="1643103" cy="823191"/>
          </a:xfrm>
          <a:prstGeom prst="roundRect">
            <a:avLst>
              <a:gd name="adj" fmla="val 39260"/>
            </a:avLst>
          </a:prstGeom>
          <a:solidFill>
            <a:schemeClr val="accent6">
              <a:alpha val="399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BB65DBC6-3991-8A4B-FEDF-2B5D5B1C5704}"/>
              </a:ext>
            </a:extLst>
          </p:cNvPr>
          <p:cNvSpPr/>
          <p:nvPr/>
        </p:nvSpPr>
        <p:spPr>
          <a:xfrm>
            <a:off x="5715995" y="151598"/>
            <a:ext cx="2019016" cy="823191"/>
          </a:xfrm>
          <a:prstGeom prst="roundRect">
            <a:avLst>
              <a:gd name="adj" fmla="val 39260"/>
            </a:avLst>
          </a:prstGeom>
          <a:solidFill>
            <a:schemeClr val="accent6">
              <a:alpha val="399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0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195E830-E5F9-91E9-88D5-F86BC1892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4" y="203359"/>
            <a:ext cx="11555908" cy="17959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788B41-7468-E236-6BF4-2F7CF1859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" y="2197777"/>
            <a:ext cx="10720780" cy="5299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859F09-F72C-B2C0-D459-ABD024C38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4" y="2993962"/>
            <a:ext cx="7340277" cy="513306"/>
          </a:xfrm>
          <a:prstGeom prst="rect">
            <a:avLst/>
          </a:prstGeom>
        </p:spPr>
      </p:pic>
      <p:pic>
        <p:nvPicPr>
          <p:cNvPr id="9" name="図 8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C1F4A8-585B-DE49-669E-C0B02D3BA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700" y="2909749"/>
            <a:ext cx="3903941" cy="61146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E55CBE8-2C87-DD24-AADB-76D8BEDA0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9185" y="3703259"/>
            <a:ext cx="6652970" cy="624064"/>
          </a:xfrm>
          <a:prstGeom prst="rect">
            <a:avLst/>
          </a:prstGeom>
        </p:spPr>
      </p:pic>
      <p:pic>
        <p:nvPicPr>
          <p:cNvPr id="13" name="図 1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F86458-57FB-6BC9-9306-D5AFB80AAC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501" r="-84" b="51812"/>
          <a:stretch/>
        </p:blipFill>
        <p:spPr>
          <a:xfrm>
            <a:off x="4277532" y="4451832"/>
            <a:ext cx="2076772" cy="6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195E830-E5F9-91E9-88D5-F86BC1892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4" y="203359"/>
            <a:ext cx="11555908" cy="17959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788B41-7468-E236-6BF4-2F7CF1859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" y="2197777"/>
            <a:ext cx="10720780" cy="5299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859F09-F72C-B2C0-D459-ABD024C38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4" y="2993962"/>
            <a:ext cx="7340277" cy="513306"/>
          </a:xfrm>
          <a:prstGeom prst="rect">
            <a:avLst/>
          </a:prstGeom>
        </p:spPr>
      </p:pic>
      <p:pic>
        <p:nvPicPr>
          <p:cNvPr id="9" name="図 8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C1F4A8-585B-DE49-669E-C0B02D3BA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700" y="2909749"/>
            <a:ext cx="3903941" cy="61146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E55CBE8-2C87-DD24-AADB-76D8BEDA0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9185" y="3703259"/>
            <a:ext cx="6652970" cy="624064"/>
          </a:xfrm>
          <a:prstGeom prst="rect">
            <a:avLst/>
          </a:prstGeom>
        </p:spPr>
      </p:pic>
      <p:pic>
        <p:nvPicPr>
          <p:cNvPr id="13" name="図 1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F86458-57FB-6BC9-9306-D5AFB80AAC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00" y="4451831"/>
            <a:ext cx="2398578" cy="1295079"/>
          </a:xfrm>
          <a:prstGeom prst="rect">
            <a:avLst/>
          </a:prstGeom>
        </p:spPr>
      </p:pic>
      <p:pic>
        <p:nvPicPr>
          <p:cNvPr id="15" name="図 14" descr="弦楽器, 挿絵, ヴァイオリン, ギタ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D5E6A01-2635-FEC8-E0AD-B3A0E250FB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772" y="4939776"/>
            <a:ext cx="2674211" cy="447108"/>
          </a:xfrm>
          <a:prstGeom prst="rect">
            <a:avLst/>
          </a:prstGeom>
        </p:spPr>
      </p:pic>
      <p:pic>
        <p:nvPicPr>
          <p:cNvPr id="17" name="図 1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2C04926-35DD-BB36-36CE-A6D3A6865B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3323" y="4939775"/>
            <a:ext cx="1059415" cy="35821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8E9123F-226B-5E1B-3CE0-65BFB6949A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4978" y="5968841"/>
            <a:ext cx="6677177" cy="60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5947A4A-B92D-4F8C-E018-B548F1A0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94" y="2161811"/>
            <a:ext cx="11518916" cy="193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5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44F0E72-A34E-4E18-FC5E-314A0171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42" y="116035"/>
            <a:ext cx="11518916" cy="19340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56EC4C4-E5E0-5B90-8C30-DEF882327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" y="2197777"/>
            <a:ext cx="10720780" cy="5299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6DFEB9-12A9-6C11-272A-DFA56883D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68" y="2892973"/>
            <a:ext cx="7772400" cy="536027"/>
          </a:xfrm>
          <a:prstGeom prst="rect">
            <a:avLst/>
          </a:prstGeom>
        </p:spPr>
      </p:pic>
      <p:pic>
        <p:nvPicPr>
          <p:cNvPr id="7" name="図 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E2806B9-0F08-BE3D-7FFF-3D9878EFC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368" y="2899259"/>
            <a:ext cx="4134281" cy="5297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93ECECA-0976-4DC0-1550-13725D376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0380" y="3647954"/>
            <a:ext cx="6975099" cy="554837"/>
          </a:xfrm>
          <a:prstGeom prst="rect">
            <a:avLst/>
          </a:prstGeom>
        </p:spPr>
      </p:pic>
      <p:pic>
        <p:nvPicPr>
          <p:cNvPr id="11" name="図 10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D64A68-2B7C-9BA1-510F-00EA4455DE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710" b="43941"/>
          <a:stretch/>
        </p:blipFill>
        <p:spPr>
          <a:xfrm>
            <a:off x="3983064" y="4349254"/>
            <a:ext cx="2278252" cy="77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44F0E72-A34E-4E18-FC5E-314A0171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42" y="116035"/>
            <a:ext cx="11518916" cy="19340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56EC4C4-E5E0-5B90-8C30-DEF882327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" y="2197777"/>
            <a:ext cx="10720780" cy="5299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6DFEB9-12A9-6C11-272A-DFA56883D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68" y="2892973"/>
            <a:ext cx="7772400" cy="536027"/>
          </a:xfrm>
          <a:prstGeom prst="rect">
            <a:avLst/>
          </a:prstGeom>
        </p:spPr>
      </p:pic>
      <p:pic>
        <p:nvPicPr>
          <p:cNvPr id="7" name="図 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E2806B9-0F08-BE3D-7FFF-3D9878EFC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368" y="2899259"/>
            <a:ext cx="4134281" cy="5297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93ECECA-0976-4DC0-1550-13725D376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0380" y="3647954"/>
            <a:ext cx="6975099" cy="554837"/>
          </a:xfrm>
          <a:prstGeom prst="rect">
            <a:avLst/>
          </a:prstGeom>
        </p:spPr>
      </p:pic>
      <p:pic>
        <p:nvPicPr>
          <p:cNvPr id="11" name="図 10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D64A68-2B7C-9BA1-510F-00EA4455DE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9800" y="4349254"/>
            <a:ext cx="2551516" cy="1380329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4BABF7-6EA6-6821-34F3-5866B36DF1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263" y="4791283"/>
            <a:ext cx="2726195" cy="488274"/>
          </a:xfrm>
          <a:prstGeom prst="rect">
            <a:avLst/>
          </a:prstGeom>
        </p:spPr>
      </p:pic>
      <p:pic>
        <p:nvPicPr>
          <p:cNvPr id="15" name="図 1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D2B9C8-F431-E7C1-F34A-346916A68F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5405" y="4807900"/>
            <a:ext cx="1780053" cy="49235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C172EDA-BEB6-3B37-BD74-DFA3B0CC01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5116" y="5924034"/>
            <a:ext cx="6970363" cy="61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7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D6649-B3C4-9629-4CEA-0C318DB5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5BABFDC-E99D-B899-31C9-BF93DCA14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50" y="1495479"/>
            <a:ext cx="1155700" cy="1511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0789FBF-01BC-FFFC-511E-0A19C5C1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514" y="3434490"/>
            <a:ext cx="9868971" cy="83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73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4138C3-84F2-7973-1548-A309CFB7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6" y="383799"/>
            <a:ext cx="68707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070AC1A-ACB5-0D17-E1D9-916F2E76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935" y="1243308"/>
            <a:ext cx="59436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CD208BA-489A-4E41-57E4-444AE6462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422889"/>
            <a:ext cx="7772400" cy="621284"/>
          </a:xfrm>
          <a:prstGeom prst="rect">
            <a:avLst/>
          </a:prstGeom>
        </p:spPr>
      </p:pic>
      <p:pic>
        <p:nvPicPr>
          <p:cNvPr id="9" name="図 8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AE68F87-73F8-541E-F247-BB8558276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257" y="3626999"/>
            <a:ext cx="4089400" cy="609600"/>
          </a:xfrm>
          <a:prstGeom prst="rect">
            <a:avLst/>
          </a:prstGeom>
        </p:spPr>
      </p:pic>
      <p:pic>
        <p:nvPicPr>
          <p:cNvPr id="11" name="図 1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992C4D0-746A-8C45-0F5E-96D612C125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994" y="4869064"/>
            <a:ext cx="5490413" cy="11795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363205B0-86B2-667A-3227-422D1D35743F}"/>
                  </a:ext>
                </a:extLst>
              </p:cNvPr>
              <p:cNvSpPr txBox="1"/>
              <p:nvPr/>
            </p:nvSpPr>
            <p:spPr>
              <a:xfrm>
                <a:off x="6549604" y="3659962"/>
                <a:ext cx="171412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(1,−1)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363205B0-86B2-667A-3227-422D1D357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604" y="3659962"/>
                <a:ext cx="1714124" cy="615553"/>
              </a:xfrm>
              <a:prstGeom prst="rect">
                <a:avLst/>
              </a:prstGeom>
              <a:blipFill>
                <a:blip r:embed="rId7"/>
                <a:stretch>
                  <a:fillRect l="-8824" t="-2041" r="-8824" b="-32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88E52AF-8E6C-0540-0CEE-E9E16D717D47}"/>
                  </a:ext>
                </a:extLst>
              </p:cNvPr>
              <p:cNvSpPr txBox="1"/>
              <p:nvPr/>
            </p:nvSpPr>
            <p:spPr>
              <a:xfrm>
                <a:off x="8513735" y="3659962"/>
                <a:ext cx="13310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(5, 2)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88E52AF-8E6C-0540-0CEE-E9E16D717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735" y="3659962"/>
                <a:ext cx="1331005" cy="615553"/>
              </a:xfrm>
              <a:prstGeom prst="rect">
                <a:avLst/>
              </a:prstGeom>
              <a:blipFill>
                <a:blip r:embed="rId8"/>
                <a:stretch>
                  <a:fillRect l="-12264" t="-2041" r="-11321" b="-32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20ED2EA-5541-40CB-46FD-809CD6936667}"/>
                  </a:ext>
                </a:extLst>
              </p:cNvPr>
              <p:cNvSpPr txBox="1"/>
              <p:nvPr/>
            </p:nvSpPr>
            <p:spPr>
              <a:xfrm>
                <a:off x="10362413" y="3666588"/>
                <a:ext cx="58509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20ED2EA-5541-40CB-46FD-809CD6936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2413" y="3666588"/>
                <a:ext cx="585097" cy="615553"/>
              </a:xfrm>
              <a:prstGeom prst="rect">
                <a:avLst/>
              </a:prstGeom>
              <a:blipFill>
                <a:blip r:embed="rId9"/>
                <a:stretch>
                  <a:fillRect l="-4255" r="-2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17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5435E1-6447-6DB9-18CE-D50464FB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07"/>
          <a:stretch/>
        </p:blipFill>
        <p:spPr>
          <a:xfrm>
            <a:off x="91642" y="-183293"/>
            <a:ext cx="12008716" cy="70412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70CAD8-A7ED-5CFC-5DCB-C500B0D7DB6F}"/>
              </a:ext>
            </a:extLst>
          </p:cNvPr>
          <p:cNvSpPr txBox="1"/>
          <p:nvPr/>
        </p:nvSpPr>
        <p:spPr>
          <a:xfrm>
            <a:off x="2770908" y="5925187"/>
            <a:ext cx="7135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https://www.geogebra.org/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FD3D3F-E4E3-89DC-E86C-47425CA2DE2C}"/>
              </a:ext>
            </a:extLst>
          </p:cNvPr>
          <p:cNvSpPr txBox="1"/>
          <p:nvPr/>
        </p:nvSpPr>
        <p:spPr>
          <a:xfrm>
            <a:off x="2202872" y="0"/>
            <a:ext cx="6594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600" b="1" dirty="0">
                <a:solidFill>
                  <a:srgbClr val="E97095"/>
                </a:solidFill>
              </a:rPr>
              <a:t>GeoGebra</a:t>
            </a:r>
            <a:endParaRPr lang="ja-JP" altLang="en-US" sz="96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20 20.12.46">
            <a:hlinkClick r:id="" action="ppaction://media"/>
            <a:extLst>
              <a:ext uri="{FF2B5EF4-FFF2-40B4-BE49-F238E27FC236}">
                <a16:creationId xmlns:a16="http://schemas.microsoft.com/office/drawing/2014/main" id="{60EDC8B2-882F-E2F8-C592-AC12917D76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303431" cy="689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4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4138C3-84F2-7973-1548-A309CFB7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6" y="383799"/>
            <a:ext cx="68707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070AC1A-ACB5-0D17-E1D9-916F2E76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935" y="1243308"/>
            <a:ext cx="59436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E3FEAB9-3D6A-B810-2120-EEAAF269F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93" y="3411295"/>
            <a:ext cx="6546742" cy="60498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B0AB513-DCA2-4DB5-A25B-89024CB27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341" y="4497094"/>
            <a:ext cx="9313317" cy="558799"/>
          </a:xfrm>
          <a:prstGeom prst="rect">
            <a:avLst/>
          </a:prstGeom>
        </p:spPr>
      </p:pic>
      <p:pic>
        <p:nvPicPr>
          <p:cNvPr id="14" name="図 1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E80A99-243A-CE22-DF38-E4901D5042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5497415"/>
            <a:ext cx="3332135" cy="478931"/>
          </a:xfrm>
          <a:prstGeom prst="rect">
            <a:avLst/>
          </a:prstGeom>
        </p:spPr>
      </p:pic>
      <p:pic>
        <p:nvPicPr>
          <p:cNvPr id="16" name="図 15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D26D3EC-D2AE-1F03-0613-12F14772B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6034" y="5481804"/>
            <a:ext cx="2335401" cy="55656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9C7367B-B933-0528-83B3-A647C98DD8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00" y="2422889"/>
            <a:ext cx="7772400" cy="6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3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D709DCC-D692-9878-CC67-A9B4BFB8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869" y="-376228"/>
            <a:ext cx="13313973" cy="8547727"/>
          </a:xfrm>
          <a:prstGeom prst="rect">
            <a:avLst/>
          </a:prstGeom>
        </p:spPr>
      </p:pic>
      <p:pic>
        <p:nvPicPr>
          <p:cNvPr id="3" name="図 2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9E84919-C961-35E1-E575-138DF7B0E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497415"/>
            <a:ext cx="3332135" cy="478931"/>
          </a:xfrm>
          <a:prstGeom prst="rect">
            <a:avLst/>
          </a:prstGeom>
        </p:spPr>
      </p:pic>
      <p:pic>
        <p:nvPicPr>
          <p:cNvPr id="4" name="図 3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B353FFA-AF7B-47EA-0FDB-B0F0178CC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034" y="5481804"/>
            <a:ext cx="2335401" cy="5565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BB918B-B6B9-4E28-4440-66E2C2373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786" y="1446495"/>
            <a:ext cx="7772400" cy="6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4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FC29E63-7A5C-42D5-6D39-C7B0EFC1F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4" y="1359413"/>
            <a:ext cx="11604476" cy="293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98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20 20.21.06">
            <a:hlinkClick r:id="" action="ppaction://media"/>
            <a:extLst>
              <a:ext uri="{FF2B5EF4-FFF2-40B4-BE49-F238E27FC236}">
                <a16:creationId xmlns:a16="http://schemas.microsoft.com/office/drawing/2014/main" id="{E21411C3-0FC2-B418-FD92-74B81A0095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7938"/>
            <a:ext cx="11249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6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6666C-51E1-D44F-5C40-D648F1BCD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563260D-80D3-54FC-FCA5-C0B7666C3D3F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055977-2D1F-7E88-C6CF-D0A841652D3B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216497A-9F6A-C019-E58E-2A52BA547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4" y="1766699"/>
            <a:ext cx="11491132" cy="263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1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20 20.25.10">
            <a:hlinkClick r:id="" action="ppaction://media"/>
            <a:extLst>
              <a:ext uri="{FF2B5EF4-FFF2-40B4-BE49-F238E27FC236}">
                <a16:creationId xmlns:a16="http://schemas.microsoft.com/office/drawing/2014/main" id="{5C472D0B-0CD2-7398-8F21-A39BA691A4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6350"/>
            <a:ext cx="11249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3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20 20.36.44">
            <a:hlinkClick r:id="" action="ppaction://media"/>
            <a:extLst>
              <a:ext uri="{FF2B5EF4-FFF2-40B4-BE49-F238E27FC236}">
                <a16:creationId xmlns:a16="http://schemas.microsoft.com/office/drawing/2014/main" id="{7D9145E7-6B28-D33C-68D6-82D5F20A5A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6350"/>
            <a:ext cx="11249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5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0544EC1C-D326-052D-E971-29BD1A04AB6A}"/>
                  </a:ext>
                </a:extLst>
              </p:cNvPr>
              <p:cNvSpPr txBox="1"/>
              <p:nvPr/>
            </p:nvSpPr>
            <p:spPr>
              <a:xfrm>
                <a:off x="1534332" y="2935353"/>
                <a:ext cx="1017393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400"/>
                  <a:t>スライダ</a:t>
                </a:r>
                <a:r>
                  <a:rPr lang="ja-JP" altLang="en-US" sz="4400"/>
                  <a:t>で、</a:t>
                </a:r>
                <a14:m>
                  <m:oMath xmlns:m="http://schemas.openxmlformats.org/officeDocument/2006/math"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ja-JP" sz="4400" dirty="0"/>
                  <a:t> </a:t>
                </a:r>
                <a:r>
                  <a:rPr lang="ja-JP" altLang="en-US" sz="4400"/>
                  <a:t>の値を動かしてみよう。</a:t>
                </a:r>
                <a:endParaRPr kumimoji="1" lang="ja-JP" altLang="en-US" sz="44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0544EC1C-D326-052D-E971-29BD1A04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332" y="2935353"/>
                <a:ext cx="10173939" cy="769441"/>
              </a:xfrm>
              <a:prstGeom prst="rect">
                <a:avLst/>
              </a:prstGeom>
              <a:blipFill>
                <a:blip r:embed="rId2"/>
                <a:stretch>
                  <a:fillRect l="-2366" t="-14754" r="-1370" b="-3770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376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2-20 20.37.52">
            <a:hlinkClick r:id="" action="ppaction://media"/>
            <a:extLst>
              <a:ext uri="{FF2B5EF4-FFF2-40B4-BE49-F238E27FC236}">
                <a16:creationId xmlns:a16="http://schemas.microsoft.com/office/drawing/2014/main" id="{EA49ED9F-200C-C460-6F09-C5790E2D4E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6350"/>
            <a:ext cx="11249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8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0F7F90-CD65-C5AE-50CE-5A28679ABBE6}"/>
              </a:ext>
            </a:extLst>
          </p:cNvPr>
          <p:cNvSpPr txBox="1"/>
          <p:nvPr/>
        </p:nvSpPr>
        <p:spPr>
          <a:xfrm>
            <a:off x="2265982" y="1160146"/>
            <a:ext cx="7226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/>
              <a:t>一般的には</a:t>
            </a:r>
            <a:r>
              <a:rPr kumimoji="1" lang="ja-JP" altLang="en-US" sz="3600"/>
              <a:t>曲線</a:t>
            </a:r>
            <a:endParaRPr kumimoji="1" lang="en-US" altLang="ja-JP" sz="3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3D3229-0C64-6AF5-95B5-84FDEA320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380" y="3164073"/>
            <a:ext cx="7201416" cy="66547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65D2FC9-890F-9B02-EA77-8E4AC3BFB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171" y="2174852"/>
            <a:ext cx="8549640" cy="6834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FA8D65B-4147-BB6D-BDC0-1C04A9D15469}"/>
                  </a:ext>
                </a:extLst>
              </p:cNvPr>
              <p:cNvSpPr txBox="1"/>
              <p:nvPr/>
            </p:nvSpPr>
            <p:spPr>
              <a:xfrm>
                <a:off x="8581055" y="2132055"/>
                <a:ext cx="619657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kumimoji="1" lang="ja-JP" altLang="en-US" sz="4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FA8D65B-4147-BB6D-BDC0-1C04A9D15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055" y="2132055"/>
                <a:ext cx="619657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C55F18-2997-76BE-6FEF-F4A76F517C82}"/>
              </a:ext>
            </a:extLst>
          </p:cNvPr>
          <p:cNvSpPr txBox="1"/>
          <p:nvPr/>
        </p:nvSpPr>
        <p:spPr>
          <a:xfrm>
            <a:off x="2917717" y="4681558"/>
            <a:ext cx="6546742" cy="1320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2</a:t>
            </a:r>
            <a:r>
              <a:rPr kumimoji="1" lang="ja-JP" altLang="en-US" sz="3600"/>
              <a:t>本のまっすぐな直線が交わる特別なケース</a:t>
            </a:r>
            <a:endParaRPr kumimoji="1" lang="en-US" altLang="ja-JP" sz="3600" dirty="0"/>
          </a:p>
        </p:txBody>
      </p:sp>
      <p:sp>
        <p:nvSpPr>
          <p:cNvPr id="9" name="下矢印 8">
            <a:extLst>
              <a:ext uri="{FF2B5EF4-FFF2-40B4-BE49-F238E27FC236}">
                <a16:creationId xmlns:a16="http://schemas.microsoft.com/office/drawing/2014/main" id="{979B244E-3BA6-9CE0-A3CC-EE5727A568A4}"/>
              </a:ext>
            </a:extLst>
          </p:cNvPr>
          <p:cNvSpPr/>
          <p:nvPr/>
        </p:nvSpPr>
        <p:spPr>
          <a:xfrm>
            <a:off x="5532895" y="3892403"/>
            <a:ext cx="658193" cy="6307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6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C0A3A-BA9A-8F52-91BA-31F5E3FBA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39C0D6-DD35-0DD2-2673-8D808117370E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96319FB-E6BB-6FEB-11A2-E472FC796E76}"/>
                  </a:ext>
                </a:extLst>
              </p:cNvPr>
              <p:cNvSpPr txBox="1"/>
              <p:nvPr/>
            </p:nvSpPr>
            <p:spPr>
              <a:xfrm>
                <a:off x="989044" y="1862578"/>
                <a:ext cx="10136155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4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4400"/>
                  <a:t>と</a:t>
                </a:r>
                <a14:m>
                  <m:oMath xmlns:m="http://schemas.openxmlformats.org/officeDocument/2006/math">
                    <m:r>
                      <a:rPr kumimoji="1" lang="en-US" altLang="ja-JP" sz="4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kumimoji="1" lang="ja-JP" altLang="en-US" sz="4400"/>
                  <a:t>の</a:t>
                </a:r>
                <a:r>
                  <a:rPr kumimoji="1" lang="en-US" altLang="ja-JP" sz="4400" dirty="0"/>
                  <a:t>2</a:t>
                </a:r>
                <a:r>
                  <a:rPr kumimoji="1" lang="ja-JP" altLang="en-US" sz="4400"/>
                  <a:t>次式の因数分解を面積図で解く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96319FB-E6BB-6FEB-11A2-E472FC79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044" y="1862578"/>
                <a:ext cx="10136155" cy="769441"/>
              </a:xfrm>
              <a:prstGeom prst="rect">
                <a:avLst/>
              </a:prstGeom>
              <a:blipFill>
                <a:blip r:embed="rId2"/>
                <a:stretch>
                  <a:fillRect l="-375" t="-14516" r="-1750" b="-354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E892EC-C522-7905-039A-A2500CD597EB}"/>
              </a:ext>
            </a:extLst>
          </p:cNvPr>
          <p:cNvSpPr txBox="1"/>
          <p:nvPr/>
        </p:nvSpPr>
        <p:spPr>
          <a:xfrm>
            <a:off x="1194175" y="4157055"/>
            <a:ext cx="972589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因数分解ができるということは</a:t>
            </a:r>
            <a:endParaRPr kumimoji="1" lang="en-US" altLang="ja-JP" sz="4400" dirty="0"/>
          </a:p>
          <a:p>
            <a:r>
              <a:rPr kumimoji="1" lang="ja-JP" altLang="en-US" sz="4400"/>
              <a:t>特別なことなのだということを知る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5275BC3-6C43-3F2D-21B3-C01655112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2803050"/>
            <a:ext cx="9016328" cy="8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30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374A-3E01-3129-1D4E-36932D352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F7D4165-FC51-1236-3FDD-E1B19F2F7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960" y="2361766"/>
            <a:ext cx="5575300" cy="430719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017BDBB-893E-4FB4-CB2E-128D183ACF8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AAF4EE-DDD4-8BD5-458A-9E38BE234AD5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D0B36F-81F1-B694-132A-F46DF271731E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数と式「面積図で因数分解」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BEF5D76-6300-4546-967E-AD0574706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32" y="3429000"/>
            <a:ext cx="5130800" cy="1003300"/>
          </a:xfrm>
          <a:prstGeom prst="rect">
            <a:avLst/>
          </a:prstGeom>
        </p:spPr>
      </p:pic>
      <p:pic>
        <p:nvPicPr>
          <p:cNvPr id="11" name="図 10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16C7A2-E7B5-BE81-E0E3-6FFFCFE4C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328" y="4616685"/>
            <a:ext cx="4711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52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171</Words>
  <Application>Microsoft Macintosh PowerPoint</Application>
  <PresentationFormat>ワイド画面</PresentationFormat>
  <Paragraphs>29</Paragraphs>
  <Slides>30</Slides>
  <Notes>4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29</cp:revision>
  <dcterms:created xsi:type="dcterms:W3CDTF">2024-12-21T06:28:55Z</dcterms:created>
  <dcterms:modified xsi:type="dcterms:W3CDTF">2025-02-22T11:54:07Z</dcterms:modified>
</cp:coreProperties>
</file>