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6" r:id="rId4"/>
    <p:sldId id="283" r:id="rId5"/>
    <p:sldId id="275" r:id="rId6"/>
    <p:sldId id="274" r:id="rId7"/>
    <p:sldId id="280" r:id="rId8"/>
    <p:sldId id="279" r:id="rId9"/>
    <p:sldId id="278" r:id="rId10"/>
    <p:sldId id="282" r:id="rId11"/>
    <p:sldId id="281" r:id="rId12"/>
    <p:sldId id="277" r:id="rId13"/>
    <p:sldId id="272" r:id="rId14"/>
    <p:sldId id="284" r:id="rId15"/>
    <p:sldId id="273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数と式「低い次数の文字で整理」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516BA3C-C340-ADB5-DAC3-51DE7DE77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69705"/>
            <a:ext cx="11099319" cy="12933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D1855-96BA-DBB2-5FC8-38645423C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39" y="4301557"/>
            <a:ext cx="10056950" cy="9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2269510" y="2524863"/>
            <a:ext cx="8689436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複数の変数</a:t>
            </a:r>
            <a:r>
              <a:rPr lang="ja-JP" altLang="en-US" sz="4400"/>
              <a:t>があるときには、</a:t>
            </a:r>
            <a:endParaRPr lang="en-US" altLang="ja-JP" sz="4400" dirty="0"/>
          </a:p>
          <a:p>
            <a:r>
              <a:rPr kumimoji="1" lang="ja-JP" altLang="en-US" sz="4400" b="1"/>
              <a:t>最も低い次数の文字</a:t>
            </a:r>
            <a:r>
              <a:rPr kumimoji="1" lang="ja-JP" altLang="en-US" sz="4400"/>
              <a:t>で整理する。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850E21-1311-CA9D-9C24-025000FA1F5A}"/>
              </a:ext>
            </a:extLst>
          </p:cNvPr>
          <p:cNvSpPr txBox="1"/>
          <p:nvPr/>
        </p:nvSpPr>
        <p:spPr>
          <a:xfrm>
            <a:off x="2830150" y="4160663"/>
            <a:ext cx="7045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・式の特徴を探そう</a:t>
            </a:r>
            <a:endParaRPr kumimoji="1" lang="en-US" altLang="ja-JP" sz="3600" dirty="0"/>
          </a:p>
          <a:p>
            <a:r>
              <a:rPr lang="ja-JP" altLang="en-US" sz="3600"/>
              <a:t>・マイナスで括り出しがあるかも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75EC1DF-461A-56AA-AEF3-146864D89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02" y="214481"/>
            <a:ext cx="10654196" cy="1114385"/>
          </a:xfrm>
          <a:prstGeom prst="rect">
            <a:avLst/>
          </a:prstGeom>
        </p:spPr>
      </p:pic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4C0B0446-6163-AACC-49E7-F21A0E30A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02" y="1550876"/>
            <a:ext cx="1816100" cy="990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BDB86F3-07D5-9FDC-D477-D114A90EC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664" y="1722326"/>
            <a:ext cx="5740400" cy="647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163DCFE-6E97-4BEC-EB95-8795A92AC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009" y="2911665"/>
            <a:ext cx="7287982" cy="769636"/>
          </a:xfrm>
          <a:prstGeom prst="rect">
            <a:avLst/>
          </a:prstGeom>
        </p:spPr>
      </p:pic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CD721A0F-C12C-9FE9-F168-24CF74392250}"/>
              </a:ext>
            </a:extLst>
          </p:cNvPr>
          <p:cNvSpPr/>
          <p:nvPr/>
        </p:nvSpPr>
        <p:spPr>
          <a:xfrm>
            <a:off x="2484668" y="2800597"/>
            <a:ext cx="719454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CAAE40C0-7222-A253-6F8E-204A31BA15BA}"/>
              </a:ext>
            </a:extLst>
          </p:cNvPr>
          <p:cNvSpPr/>
          <p:nvPr/>
        </p:nvSpPr>
        <p:spPr>
          <a:xfrm>
            <a:off x="4476754" y="2800597"/>
            <a:ext cx="719454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6CCDCDC5-88C4-D7E8-CA8C-86F3E3A546DC}"/>
              </a:ext>
            </a:extLst>
          </p:cNvPr>
          <p:cNvSpPr/>
          <p:nvPr/>
        </p:nvSpPr>
        <p:spPr>
          <a:xfrm>
            <a:off x="5959929" y="2800597"/>
            <a:ext cx="575222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E2F3066D-1B2E-85B0-DFF6-034B22C37484}"/>
              </a:ext>
            </a:extLst>
          </p:cNvPr>
          <p:cNvSpPr/>
          <p:nvPr/>
        </p:nvSpPr>
        <p:spPr>
          <a:xfrm>
            <a:off x="8082644" y="2800597"/>
            <a:ext cx="575222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040D3C32-08BD-9D36-ADA3-6E8B4AA21D84}"/>
              </a:ext>
            </a:extLst>
          </p:cNvPr>
          <p:cNvSpPr/>
          <p:nvPr/>
        </p:nvSpPr>
        <p:spPr>
          <a:xfrm>
            <a:off x="6449786" y="2800597"/>
            <a:ext cx="575222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EAFC6B1F-9199-7912-2727-4DF5806E0A21}"/>
              </a:ext>
            </a:extLst>
          </p:cNvPr>
          <p:cNvSpPr/>
          <p:nvPr/>
        </p:nvSpPr>
        <p:spPr>
          <a:xfrm>
            <a:off x="9274629" y="2800597"/>
            <a:ext cx="575222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91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0CCFE0D-1402-12DD-CF73-BA5371D68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13" y="297665"/>
            <a:ext cx="10726058" cy="8480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B04470C4-9BA0-7DC2-CC19-8262BE970869}"/>
                  </a:ext>
                </a:extLst>
              </p:cNvPr>
              <p:cNvSpPr txBox="1"/>
              <p:nvPr/>
            </p:nvSpPr>
            <p:spPr>
              <a:xfrm>
                <a:off x="1531680" y="2734824"/>
                <a:ext cx="714195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=(  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 )(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+⋯+⋯ )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B04470C4-9BA0-7DC2-CC19-8262BE970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680" y="2734824"/>
                <a:ext cx="7141955" cy="738664"/>
              </a:xfrm>
              <a:prstGeom prst="rect">
                <a:avLst/>
              </a:prstGeom>
              <a:blipFill>
                <a:blip r:embed="rId3"/>
                <a:stretch>
                  <a:fillRect t="-10169" r="-2128" b="-355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557828C-B137-3111-09A3-047EFD527429}"/>
                  </a:ext>
                </a:extLst>
              </p:cNvPr>
              <p:cNvSpPr txBox="1"/>
              <p:nvPr/>
            </p:nvSpPr>
            <p:spPr>
              <a:xfrm>
                <a:off x="7486757" y="2734824"/>
                <a:ext cx="735779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1" lang="ja-JP" altLang="en-US" sz="44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557828C-B137-3111-09A3-047EFD527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757" y="2734824"/>
                <a:ext cx="735779" cy="677108"/>
              </a:xfrm>
              <a:prstGeom prst="rect">
                <a:avLst/>
              </a:prstGeom>
              <a:blipFill>
                <a:blip r:embed="rId4"/>
                <a:stretch>
                  <a:fillRect l="-27119" t="-9259" r="-27119" b="-3703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048F3FD-91BC-27D1-1BED-084588D0FD01}"/>
                  </a:ext>
                </a:extLst>
              </p:cNvPr>
              <p:cNvSpPr txBox="1"/>
              <p:nvPr/>
            </p:nvSpPr>
            <p:spPr>
              <a:xfrm>
                <a:off x="1519374" y="1613089"/>
                <a:ext cx="955139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+⋯ </m:t>
                          </m:r>
                        </m:e>
                      </m:d>
                      <m:r>
                        <a:rPr kumimoji="1" lang="en-US" altLang="ja-JP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ja-JP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48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+⋯ </m:t>
                          </m:r>
                        </m:e>
                      </m:d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ja-JP" sz="4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048F3FD-91BC-27D1-1BED-084588D0F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374" y="1613089"/>
                <a:ext cx="9551397" cy="738664"/>
              </a:xfrm>
              <a:prstGeom prst="rect">
                <a:avLst/>
              </a:prstGeom>
              <a:blipFill>
                <a:blip r:embed="rId5"/>
                <a:stretch>
                  <a:fillRect t="-10169" r="-1328" b="-3389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U ターン矢印 6">
            <a:extLst>
              <a:ext uri="{FF2B5EF4-FFF2-40B4-BE49-F238E27FC236}">
                <a16:creationId xmlns:a16="http://schemas.microsoft.com/office/drawing/2014/main" id="{B25F12CD-DB4E-797F-9A02-1868ED7A7916}"/>
              </a:ext>
            </a:extLst>
          </p:cNvPr>
          <p:cNvSpPr/>
          <p:nvPr/>
        </p:nvSpPr>
        <p:spPr>
          <a:xfrm flipH="1" flipV="1">
            <a:off x="3612124" y="3615444"/>
            <a:ext cx="2523106" cy="390126"/>
          </a:xfrm>
          <a:prstGeom prst="uturnArrow">
            <a:avLst>
              <a:gd name="adj1" fmla="val 13240"/>
              <a:gd name="adj2" fmla="val 25000"/>
              <a:gd name="adj3" fmla="val 33820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U ターン矢印 7">
            <a:extLst>
              <a:ext uri="{FF2B5EF4-FFF2-40B4-BE49-F238E27FC236}">
                <a16:creationId xmlns:a16="http://schemas.microsoft.com/office/drawing/2014/main" id="{9B7D43C5-2F13-D914-30BC-43176D176872}"/>
              </a:ext>
            </a:extLst>
          </p:cNvPr>
          <p:cNvSpPr/>
          <p:nvPr/>
        </p:nvSpPr>
        <p:spPr>
          <a:xfrm flipH="1" flipV="1">
            <a:off x="3392376" y="3615444"/>
            <a:ext cx="4472770" cy="589587"/>
          </a:xfrm>
          <a:prstGeom prst="uturnArrow">
            <a:avLst>
              <a:gd name="adj1" fmla="val 6708"/>
              <a:gd name="adj2" fmla="val 16835"/>
              <a:gd name="adj3" fmla="val 19124"/>
              <a:gd name="adj4" fmla="val 43750"/>
              <a:gd name="adj5" fmla="val 100000"/>
            </a:avLst>
          </a:prstGeom>
          <a:solidFill>
            <a:srgbClr val="B0B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A48218F1-1BFF-EC9E-9684-CE6895C4441B}"/>
              </a:ext>
            </a:extLst>
          </p:cNvPr>
          <p:cNvSpPr/>
          <p:nvPr/>
        </p:nvSpPr>
        <p:spPr>
          <a:xfrm>
            <a:off x="2602031" y="2819884"/>
            <a:ext cx="2052084" cy="592048"/>
          </a:xfrm>
          <a:prstGeom prst="roundRect">
            <a:avLst>
              <a:gd name="adj" fmla="val 50000"/>
            </a:avLst>
          </a:prstGeom>
          <a:solidFill>
            <a:srgbClr val="007FBA">
              <a:alpha val="30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706142C5-9342-6DE9-3D92-1BDF0ABDDF8B}"/>
              </a:ext>
            </a:extLst>
          </p:cNvPr>
          <p:cNvSpPr/>
          <p:nvPr/>
        </p:nvSpPr>
        <p:spPr>
          <a:xfrm>
            <a:off x="5123558" y="2847593"/>
            <a:ext cx="1912100" cy="592048"/>
          </a:xfrm>
          <a:prstGeom prst="roundRect">
            <a:avLst>
              <a:gd name="adj" fmla="val 50000"/>
            </a:avLst>
          </a:prstGeom>
          <a:solidFill>
            <a:srgbClr val="E97095">
              <a:alpha val="30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03494F2A-3F5F-9713-8043-1FAFF8E28156}"/>
              </a:ext>
            </a:extLst>
          </p:cNvPr>
          <p:cNvSpPr/>
          <p:nvPr/>
        </p:nvSpPr>
        <p:spPr>
          <a:xfrm>
            <a:off x="2574322" y="1697666"/>
            <a:ext cx="2052084" cy="592048"/>
          </a:xfrm>
          <a:prstGeom prst="roundRect">
            <a:avLst>
              <a:gd name="adj" fmla="val 50000"/>
            </a:avLst>
          </a:prstGeom>
          <a:solidFill>
            <a:srgbClr val="007FBA">
              <a:alpha val="30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FD1E873-EDB8-68E0-2BE7-E7879808EF0F}"/>
              </a:ext>
            </a:extLst>
          </p:cNvPr>
          <p:cNvSpPr/>
          <p:nvPr/>
        </p:nvSpPr>
        <p:spPr>
          <a:xfrm>
            <a:off x="6148795" y="1683812"/>
            <a:ext cx="2052084" cy="592048"/>
          </a:xfrm>
          <a:prstGeom prst="roundRect">
            <a:avLst>
              <a:gd name="adj" fmla="val 50000"/>
            </a:avLst>
          </a:prstGeom>
          <a:solidFill>
            <a:srgbClr val="007FBA">
              <a:alpha val="30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D1D22977-9723-3AFA-D2F4-E6F3DF234D87}"/>
              </a:ext>
            </a:extLst>
          </p:cNvPr>
          <p:cNvSpPr/>
          <p:nvPr/>
        </p:nvSpPr>
        <p:spPr>
          <a:xfrm>
            <a:off x="8725739" y="1711520"/>
            <a:ext cx="1912100" cy="592048"/>
          </a:xfrm>
          <a:prstGeom prst="roundRect">
            <a:avLst>
              <a:gd name="adj" fmla="val 50000"/>
            </a:avLst>
          </a:prstGeom>
          <a:solidFill>
            <a:srgbClr val="E97095">
              <a:alpha val="30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0E5C6F5-517F-5C9B-D49E-340EE101A53C}"/>
                  </a:ext>
                </a:extLst>
              </p:cNvPr>
              <p:cNvSpPr txBox="1"/>
              <p:nvPr/>
            </p:nvSpPr>
            <p:spPr>
              <a:xfrm>
                <a:off x="1531680" y="5160334"/>
                <a:ext cx="728334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0E5C6F5-517F-5C9B-D49E-340EE101A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680" y="5160334"/>
                <a:ext cx="7283340" cy="738664"/>
              </a:xfrm>
              <a:prstGeom prst="rect">
                <a:avLst/>
              </a:prstGeom>
              <a:blipFill>
                <a:blip r:embed="rId6"/>
                <a:stretch>
                  <a:fillRect t="-3390" r="-1043" b="-237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0C91A548-232B-C190-348A-D697FE88AD04}"/>
              </a:ext>
            </a:extLst>
          </p:cNvPr>
          <p:cNvSpPr/>
          <p:nvPr/>
        </p:nvSpPr>
        <p:spPr>
          <a:xfrm>
            <a:off x="5372941" y="5244430"/>
            <a:ext cx="1803714" cy="592048"/>
          </a:xfrm>
          <a:prstGeom prst="roundRect">
            <a:avLst>
              <a:gd name="adj" fmla="val 50000"/>
            </a:avLst>
          </a:prstGeom>
          <a:solidFill>
            <a:schemeClr val="accent6">
              <a:alpha val="3017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59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E5B9F1F-E6ED-903E-9362-27488A29F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13" y="297665"/>
            <a:ext cx="10726058" cy="8480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3DD986E-3168-740A-D250-4E12FBD85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978" y="1427657"/>
            <a:ext cx="6616700" cy="622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059DFE-B685-F708-0F25-D4657E4C8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978" y="2331898"/>
            <a:ext cx="6718300" cy="609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D1A8D3B-A4FA-C038-E58F-B8C2831A0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978" y="3223439"/>
            <a:ext cx="6629400" cy="596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DFAAC9C-970B-E899-C8B7-5AEA79972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0978" y="4102280"/>
            <a:ext cx="6070600" cy="5842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D0BCE24-0837-0EE2-9B09-4E46E3D38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0978" y="4968421"/>
            <a:ext cx="5308600" cy="584200"/>
          </a:xfrm>
          <a:prstGeom prst="rect">
            <a:avLst/>
          </a:prstGeom>
        </p:spPr>
      </p:pic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9BD9EC82-C63B-8F8E-FADC-B7EC078763F6}"/>
              </a:ext>
            </a:extLst>
          </p:cNvPr>
          <p:cNvSpPr/>
          <p:nvPr/>
        </p:nvSpPr>
        <p:spPr>
          <a:xfrm>
            <a:off x="5020128" y="455867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C11B4361-11C1-C480-D109-2695BFF2D210}"/>
              </a:ext>
            </a:extLst>
          </p:cNvPr>
          <p:cNvSpPr/>
          <p:nvPr/>
        </p:nvSpPr>
        <p:spPr>
          <a:xfrm>
            <a:off x="7014028" y="428438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05E27EB7-E11A-BEA2-869B-BEB858400C99}"/>
              </a:ext>
            </a:extLst>
          </p:cNvPr>
          <p:cNvSpPr/>
          <p:nvPr/>
        </p:nvSpPr>
        <p:spPr>
          <a:xfrm>
            <a:off x="2162627" y="3182738"/>
            <a:ext cx="1625601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EF513A1C-DB66-9550-09D6-469E18AC101E}"/>
              </a:ext>
            </a:extLst>
          </p:cNvPr>
          <p:cNvSpPr/>
          <p:nvPr/>
        </p:nvSpPr>
        <p:spPr>
          <a:xfrm>
            <a:off x="6587670" y="3182738"/>
            <a:ext cx="1625601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F2714DC-1241-1E01-EDEC-7B76E18656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0771" y="63193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6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914F11-5952-BD50-62FD-C99AB26D2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64" y="1706740"/>
            <a:ext cx="7353300" cy="876300"/>
          </a:xfrm>
          <a:prstGeom prst="rect">
            <a:avLst/>
          </a:prstGeom>
        </p:spPr>
      </p:pic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7F465314-3F8C-32B5-66A5-F727DAD51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385" y="2795311"/>
            <a:ext cx="9933914" cy="162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自動的に生成された説明">
            <a:extLst>
              <a:ext uri="{FF2B5EF4-FFF2-40B4-BE49-F238E27FC236}">
                <a16:creationId xmlns:a16="http://schemas.microsoft.com/office/drawing/2014/main" id="{CA37C0E5-752C-54E5-95AF-A0F4A7EC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21342"/>
            <a:ext cx="1625600" cy="863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C9A7882-0785-8982-AFEC-1B80658F7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8" y="1206578"/>
            <a:ext cx="10510158" cy="7408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9DDF07-C6CB-A31A-D2E9-605CE66EA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571" y="2263836"/>
            <a:ext cx="9085052" cy="69994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6C82A0D-7DF0-BD18-E2FA-91EC36F5D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9571" y="3280238"/>
            <a:ext cx="9085052" cy="68429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F1B01AE-F5E3-3B42-BD3C-92C366B0E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9571" y="4280983"/>
            <a:ext cx="6101236" cy="72739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D9EC9EB-4FB2-424C-885E-F64A6FED63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9571" y="5324835"/>
            <a:ext cx="6353598" cy="653174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C09C7EF8-C36C-1AE4-10B3-07703E2A1FCA}"/>
              </a:ext>
            </a:extLst>
          </p:cNvPr>
          <p:cNvSpPr/>
          <p:nvPr/>
        </p:nvSpPr>
        <p:spPr>
          <a:xfrm>
            <a:off x="4396082" y="1345824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680643E3-9FAB-ADC1-99BB-8516BBCF7FF6}"/>
              </a:ext>
            </a:extLst>
          </p:cNvPr>
          <p:cNvSpPr/>
          <p:nvPr/>
        </p:nvSpPr>
        <p:spPr>
          <a:xfrm>
            <a:off x="7888485" y="1301678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1D2E4E57-67EC-8DBE-C581-EE078E0B9E4A}"/>
              </a:ext>
            </a:extLst>
          </p:cNvPr>
          <p:cNvSpPr/>
          <p:nvPr/>
        </p:nvSpPr>
        <p:spPr>
          <a:xfrm>
            <a:off x="10827628" y="1301678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251BC972-3B37-D266-2762-BE66944CAD24}"/>
              </a:ext>
            </a:extLst>
          </p:cNvPr>
          <p:cNvSpPr/>
          <p:nvPr/>
        </p:nvSpPr>
        <p:spPr>
          <a:xfrm>
            <a:off x="2146299" y="3280238"/>
            <a:ext cx="3405416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1CCEDFCC-3BFA-0883-A5C1-AF3E0451FEE0}"/>
              </a:ext>
            </a:extLst>
          </p:cNvPr>
          <p:cNvSpPr/>
          <p:nvPr/>
        </p:nvSpPr>
        <p:spPr>
          <a:xfrm>
            <a:off x="7012213" y="3280238"/>
            <a:ext cx="3405416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879C8F2-5A3B-FB57-0F88-60B8032465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0771" y="63193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8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, QR コード&#10;&#10;自動的に生成された説明">
            <a:extLst>
              <a:ext uri="{FF2B5EF4-FFF2-40B4-BE49-F238E27FC236}">
                <a16:creationId xmlns:a16="http://schemas.microsoft.com/office/drawing/2014/main" id="{190E0221-71DD-2D37-9466-4B320D8EE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21342"/>
            <a:ext cx="1625600" cy="863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3D9FBF2-CF25-22D2-55A1-DA1845916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920" y="571499"/>
            <a:ext cx="6664983" cy="7638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87857F3-BFF5-9C27-A1E1-F0174179C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628" y="1612653"/>
            <a:ext cx="6200676" cy="71891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A33A1-0F36-9740-E65D-45A963550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7627" y="2608874"/>
            <a:ext cx="6200677" cy="74887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6B35C6C-ECA1-5ED6-370D-4C1AB0CAAC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7627" y="3635050"/>
            <a:ext cx="7473773" cy="6889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271961C-95CE-5CBA-84C5-029C727FD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7627" y="4601317"/>
            <a:ext cx="6350455" cy="70394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873D188-55BF-6401-F440-E0ED08BAD1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7627" y="5582559"/>
            <a:ext cx="6035928" cy="703942"/>
          </a:xfrm>
          <a:prstGeom prst="rect">
            <a:avLst/>
          </a:prstGeom>
        </p:spPr>
      </p:pic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DA5030B2-D9EA-5C8E-DFA6-4F2FE8F09778}"/>
              </a:ext>
            </a:extLst>
          </p:cNvPr>
          <p:cNvSpPr/>
          <p:nvPr/>
        </p:nvSpPr>
        <p:spPr>
          <a:xfrm>
            <a:off x="5410977" y="630967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107A7E74-4DED-DDD6-C24F-508CE94934E0}"/>
              </a:ext>
            </a:extLst>
          </p:cNvPr>
          <p:cNvSpPr/>
          <p:nvPr/>
        </p:nvSpPr>
        <p:spPr>
          <a:xfrm>
            <a:off x="7883442" y="645502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12138EB5-D804-4D9A-710A-7B20A0450F26}"/>
              </a:ext>
            </a:extLst>
          </p:cNvPr>
          <p:cNvSpPr/>
          <p:nvPr/>
        </p:nvSpPr>
        <p:spPr>
          <a:xfrm>
            <a:off x="3436257" y="3635048"/>
            <a:ext cx="1837872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E1C1118E-64A0-E99F-5705-48D38EF58A01}"/>
              </a:ext>
            </a:extLst>
          </p:cNvPr>
          <p:cNvSpPr/>
          <p:nvPr/>
        </p:nvSpPr>
        <p:spPr>
          <a:xfrm>
            <a:off x="8481785" y="3651377"/>
            <a:ext cx="1837872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E890305-01CE-1855-C55B-B6111E0014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0771" y="63193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A439D60-AF3A-BD1F-0ECE-8FF05161F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84" y="976085"/>
            <a:ext cx="11272431" cy="9506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FCF19D3-C592-64CE-D7B9-DC763B0D27CC}"/>
                  </a:ext>
                </a:extLst>
              </p:cNvPr>
              <p:cNvSpPr txBox="1"/>
              <p:nvPr/>
            </p:nvSpPr>
            <p:spPr>
              <a:xfrm>
                <a:off x="2333046" y="2798411"/>
                <a:ext cx="752590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kumimoji="1" lang="en-US" altLang="ja-JP" sz="6000" b="0" i="1" smtClean="0"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kumimoji="1" lang="en-US" altLang="ja-JP" sz="6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kumimoji="1" lang="en-US" altLang="ja-JP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6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kumimoji="1" lang="en-US" altLang="ja-JP" sz="6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sz="60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FCF19D3-C592-64CE-D7B9-DC763B0D2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046" y="2798411"/>
                <a:ext cx="7525906" cy="923330"/>
              </a:xfrm>
              <a:prstGeom prst="rect">
                <a:avLst/>
              </a:prstGeom>
              <a:blipFill>
                <a:blip r:embed="rId3"/>
                <a:stretch>
                  <a:fillRect r="-2694" b="-3243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7D13CFB-638A-4200-21A0-4098739386AF}"/>
                  </a:ext>
                </a:extLst>
              </p:cNvPr>
              <p:cNvSpPr txBox="1"/>
              <p:nvPr/>
            </p:nvSpPr>
            <p:spPr>
              <a:xfrm>
                <a:off x="2348983" y="4335529"/>
                <a:ext cx="77604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600" b="1"/>
                  <a:t>マイナスを括り出すと</a:t>
                </a:r>
                <a14:m>
                  <m:oMath xmlns:m="http://schemas.openxmlformats.org/officeDocument/2006/math">
                    <m:r>
                      <a:rPr kumimoji="1" lang="en-US" altLang="ja-JP" sz="3600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𝑩</m:t>
                    </m:r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ja-JP" altLang="en-US" sz="3600" b="1"/>
                  <a:t>になる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7D13CFB-638A-4200-21A0-409873938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983" y="4335529"/>
                <a:ext cx="7760458" cy="646331"/>
              </a:xfrm>
              <a:prstGeom prst="rect">
                <a:avLst/>
              </a:prstGeom>
              <a:blipFill>
                <a:blip r:embed="rId4"/>
                <a:stretch>
                  <a:fillRect l="-2288" t="-13462" r="-1471" b="-32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531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&#10;&#10;中程度の精度で自動的に生成された説明">
            <a:extLst>
              <a:ext uri="{FF2B5EF4-FFF2-40B4-BE49-F238E27FC236}">
                <a16:creationId xmlns:a16="http://schemas.microsoft.com/office/drawing/2014/main" id="{859E6E92-DA5A-D841-F95C-3EE7E8C24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312057"/>
            <a:ext cx="1955800" cy="1041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0F0756-901D-C4DF-AD9C-CCAA7C272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364" y="508907"/>
            <a:ext cx="6184900" cy="647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1BD60F0-D7E4-6C03-EDE7-5A4A3BA85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364" y="1550307"/>
            <a:ext cx="5245100" cy="622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23B59CE-8161-67A8-EFD0-7F728B4EB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364" y="2462893"/>
            <a:ext cx="6921500" cy="698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E12638E-1825-A245-3555-02A76EA357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364" y="3451679"/>
            <a:ext cx="6997700" cy="673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DAB7C11-1F28-0F92-A7B1-CB0AE09A54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7364" y="4415065"/>
            <a:ext cx="6807200" cy="685800"/>
          </a:xfrm>
          <a:prstGeom prst="rect">
            <a:avLst/>
          </a:prstGeom>
        </p:spPr>
      </p:pic>
      <p:pic>
        <p:nvPicPr>
          <p:cNvPr id="15" name="図 14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279BD57-4841-348D-9F79-C827C9E7E8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7364" y="5391150"/>
            <a:ext cx="4610100" cy="723900"/>
          </a:xfrm>
          <a:prstGeom prst="rect">
            <a:avLst/>
          </a:prstGeom>
        </p:spPr>
      </p:pic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582F2659-D510-2155-7F43-6EF2D14C1348}"/>
              </a:ext>
            </a:extLst>
          </p:cNvPr>
          <p:cNvSpPr/>
          <p:nvPr/>
        </p:nvSpPr>
        <p:spPr>
          <a:xfrm>
            <a:off x="6096000" y="1594300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9049CF6F-15AB-9FAA-BD5A-CF211619AD89}"/>
              </a:ext>
            </a:extLst>
          </p:cNvPr>
          <p:cNvSpPr/>
          <p:nvPr/>
        </p:nvSpPr>
        <p:spPr>
          <a:xfrm>
            <a:off x="7393585" y="1536962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D7B8A2BF-C2CF-9AFB-FBCA-D98848E3B768}"/>
              </a:ext>
            </a:extLst>
          </p:cNvPr>
          <p:cNvSpPr/>
          <p:nvPr/>
        </p:nvSpPr>
        <p:spPr>
          <a:xfrm>
            <a:off x="3599542" y="4415064"/>
            <a:ext cx="1837872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626BC13A-C054-F42C-631A-E9CE5D168165}"/>
              </a:ext>
            </a:extLst>
          </p:cNvPr>
          <p:cNvSpPr/>
          <p:nvPr/>
        </p:nvSpPr>
        <p:spPr>
          <a:xfrm>
            <a:off x="7044870" y="4431393"/>
            <a:ext cx="1837872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785EB4F-21A8-090F-154E-27C814F732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0771" y="63193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7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6C2FB2D-F6E5-952F-0014-B7B849EE9BB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5D1D1F-4ADF-800D-0E13-971E57A6CB2F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59194B-6E9F-9E20-3960-FE8FDC73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342" y="1859643"/>
            <a:ext cx="8845169" cy="1019615"/>
          </a:xfrm>
          <a:prstGeom prst="rect">
            <a:avLst/>
          </a:prstGeom>
        </p:spPr>
      </p:pic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9A409CC9-6E88-A310-D8DB-467934319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686" y="3090635"/>
            <a:ext cx="8816266" cy="192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31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QR コード&#10;&#10;低い精度で自動的に生成された説明">
            <a:extLst>
              <a:ext uri="{FF2B5EF4-FFF2-40B4-BE49-F238E27FC236}">
                <a16:creationId xmlns:a16="http://schemas.microsoft.com/office/drawing/2014/main" id="{641C2E19-D3D6-74B4-3A0E-C2E075568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35" y="220436"/>
            <a:ext cx="1917700" cy="1028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CC3CDC-D1C3-148A-6518-AFEB5D1F7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757" y="1401536"/>
            <a:ext cx="7200900" cy="723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E9BAFA-80E3-3030-6419-EA9D65786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607" y="2387147"/>
            <a:ext cx="7239000" cy="723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5AF636-9021-3B86-7594-2803A93EF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2607" y="3372758"/>
            <a:ext cx="7315200" cy="711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87F38EA-5A7B-A63A-A39A-1D2788999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607" y="4345668"/>
            <a:ext cx="7213600" cy="6858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E23F71F-AD14-8B8D-EBFB-14C675A163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2607" y="5293178"/>
            <a:ext cx="7366000" cy="7366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49DCE075-3174-4312-304D-D09B636F448F}"/>
              </a:ext>
            </a:extLst>
          </p:cNvPr>
          <p:cNvSpPr/>
          <p:nvPr/>
        </p:nvSpPr>
        <p:spPr>
          <a:xfrm>
            <a:off x="4985657" y="1367517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B9E02977-BE34-19A7-F0C6-EBE2B6F88B9C}"/>
              </a:ext>
            </a:extLst>
          </p:cNvPr>
          <p:cNvSpPr/>
          <p:nvPr/>
        </p:nvSpPr>
        <p:spPr>
          <a:xfrm>
            <a:off x="7475228" y="1401536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4D3F7EDB-FCBB-364B-4AE0-C2915278E4DD}"/>
              </a:ext>
            </a:extLst>
          </p:cNvPr>
          <p:cNvSpPr/>
          <p:nvPr/>
        </p:nvSpPr>
        <p:spPr>
          <a:xfrm>
            <a:off x="3332756" y="4343643"/>
            <a:ext cx="2071831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5F61C5FF-CBCB-D799-A0BC-034D71E9EBE7}"/>
              </a:ext>
            </a:extLst>
          </p:cNvPr>
          <p:cNvSpPr/>
          <p:nvPr/>
        </p:nvSpPr>
        <p:spPr>
          <a:xfrm>
            <a:off x="7023013" y="4343643"/>
            <a:ext cx="2071831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F29EF26-16F6-E8E9-A685-4E23EC36E0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0771" y="63193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9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QR コード&#10;&#10;低い精度で自動的に生成された説明">
            <a:extLst>
              <a:ext uri="{FF2B5EF4-FFF2-40B4-BE49-F238E27FC236}">
                <a16:creationId xmlns:a16="http://schemas.microsoft.com/office/drawing/2014/main" id="{786D2B05-4D90-463F-A391-A3BE066FF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35" y="220436"/>
            <a:ext cx="1917700" cy="1028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A9856D2-7011-AF5F-977A-92216D63F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122" y="512536"/>
            <a:ext cx="7708900" cy="736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6923728-BB4E-548C-9482-2E0FBFF9C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993" y="1550094"/>
            <a:ext cx="7772400" cy="7145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9E2A933-B254-5A9B-C86A-00CB5178A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2993" y="2565611"/>
            <a:ext cx="7772400" cy="71340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A27BED-7C88-4D74-8D34-9578CEDCA1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2993" y="3579977"/>
            <a:ext cx="7772400" cy="72944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B0C5DFF-035E-A810-9A61-CD1DD54BC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2993" y="4610383"/>
            <a:ext cx="7772400" cy="69752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B69C877-7FA5-1BDA-EA4D-D43C27B323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2993" y="5608864"/>
            <a:ext cx="7772400" cy="700892"/>
          </a:xfrm>
          <a:prstGeom prst="rect">
            <a:avLst/>
          </a:prstGeom>
        </p:spPr>
      </p:pic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A14AEBDA-9FA6-2909-03C4-3F4A127EE907}"/>
              </a:ext>
            </a:extLst>
          </p:cNvPr>
          <p:cNvSpPr/>
          <p:nvPr/>
        </p:nvSpPr>
        <p:spPr>
          <a:xfrm>
            <a:off x="6096000" y="510300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00DA3968-A8B5-64B8-9CC7-147F996EC67F}"/>
              </a:ext>
            </a:extLst>
          </p:cNvPr>
          <p:cNvSpPr/>
          <p:nvPr/>
        </p:nvSpPr>
        <p:spPr>
          <a:xfrm>
            <a:off x="9933214" y="526629"/>
            <a:ext cx="467918" cy="689849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09B326B4-030D-6E67-0157-BE67078EF060}"/>
              </a:ext>
            </a:extLst>
          </p:cNvPr>
          <p:cNvSpPr/>
          <p:nvPr/>
        </p:nvSpPr>
        <p:spPr>
          <a:xfrm>
            <a:off x="4350741" y="3619576"/>
            <a:ext cx="2686873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B341CFE3-754D-31ED-6B8E-4ABCFA5CA315}"/>
              </a:ext>
            </a:extLst>
          </p:cNvPr>
          <p:cNvSpPr/>
          <p:nvPr/>
        </p:nvSpPr>
        <p:spPr>
          <a:xfrm>
            <a:off x="8383898" y="3619576"/>
            <a:ext cx="2686873" cy="689849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48D90C7-46E3-2F47-4456-AAF48F2A95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0771" y="63193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2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D74BF-B285-EDE2-5139-4D3CC109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31C684-4019-1B62-BD3F-FFFDB8F663F4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575E17-E5B2-AB04-CC29-28104CBF3466}"/>
              </a:ext>
            </a:extLst>
          </p:cNvPr>
          <p:cNvSpPr txBox="1"/>
          <p:nvPr/>
        </p:nvSpPr>
        <p:spPr>
          <a:xfrm>
            <a:off x="2269510" y="2524863"/>
            <a:ext cx="8689436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複数の変数</a:t>
            </a:r>
            <a:r>
              <a:rPr lang="ja-JP" altLang="en-US" sz="4400"/>
              <a:t>があるときには、</a:t>
            </a:r>
            <a:endParaRPr lang="en-US" altLang="ja-JP" sz="4400" dirty="0"/>
          </a:p>
          <a:p>
            <a:r>
              <a:rPr kumimoji="1" lang="ja-JP" altLang="en-US" sz="4400" b="1"/>
              <a:t>最も低い次数の文字</a:t>
            </a:r>
            <a:r>
              <a:rPr kumimoji="1" lang="ja-JP" altLang="en-US" sz="4400"/>
              <a:t>で整理する。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BB2EF7-A1C0-7CD3-F6C5-1ED880F3F0A3}"/>
              </a:ext>
            </a:extLst>
          </p:cNvPr>
          <p:cNvSpPr txBox="1"/>
          <p:nvPr/>
        </p:nvSpPr>
        <p:spPr>
          <a:xfrm>
            <a:off x="2830150" y="4160663"/>
            <a:ext cx="7045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・式の特徴を探そう</a:t>
            </a:r>
            <a:endParaRPr kumimoji="1" lang="en-US" altLang="ja-JP" sz="3600" dirty="0"/>
          </a:p>
          <a:p>
            <a:r>
              <a:rPr lang="ja-JP" altLang="en-US" sz="3600"/>
              <a:t>・マイナスで括り出しがあるかも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2276828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D99B3-11C1-7376-9620-21132806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1F0120-0B38-F968-6F13-1F2CC275AD8E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1C7916-E805-5EC4-8F2F-8476F1F54067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C8BEF4-041D-A306-6304-721E4D0AEDE6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数と式「低い次数の文字で整理」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C07AE5C-1147-0237-DE8F-55E256EC3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69705"/>
            <a:ext cx="11099319" cy="12933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7959331-2353-EF99-2051-80B048F1E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39" y="4301557"/>
            <a:ext cx="10056950" cy="9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53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164</Words>
  <Application>Microsoft Macintosh PowerPoint</Application>
  <PresentationFormat>ワイド画面</PresentationFormat>
  <Paragraphs>22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8</cp:revision>
  <dcterms:created xsi:type="dcterms:W3CDTF">2024-12-21T06:28:55Z</dcterms:created>
  <dcterms:modified xsi:type="dcterms:W3CDTF">2025-02-12T12:05:15Z</dcterms:modified>
</cp:coreProperties>
</file>