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2" r:id="rId3"/>
    <p:sldId id="279" r:id="rId4"/>
    <p:sldId id="278" r:id="rId5"/>
    <p:sldId id="277" r:id="rId6"/>
    <p:sldId id="276" r:id="rId7"/>
    <p:sldId id="275" r:id="rId8"/>
    <p:sldId id="282" r:id="rId9"/>
    <p:sldId id="286" r:id="rId10"/>
    <p:sldId id="288" r:id="rId11"/>
    <p:sldId id="285" r:id="rId12"/>
    <p:sldId id="289" r:id="rId13"/>
    <p:sldId id="292" r:id="rId14"/>
    <p:sldId id="290" r:id="rId15"/>
    <p:sldId id="284" r:id="rId16"/>
    <p:sldId id="291" r:id="rId17"/>
    <p:sldId id="287" r:id="rId18"/>
    <p:sldId id="283" r:id="rId19"/>
    <p:sldId id="281" r:id="rId20"/>
    <p:sldId id="294" r:id="rId21"/>
    <p:sldId id="273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007"/>
    <p:restoredTop sz="91418"/>
  </p:normalViewPr>
  <p:slideViewPr>
    <p:cSldViewPr snapToGrid="0">
      <p:cViewPr varScale="1">
        <p:scale>
          <a:sx n="105" d="100"/>
          <a:sy n="105" d="100"/>
        </p:scale>
        <p:origin x="22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数と式「因数分解の工夫」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99FC7F-62FE-CD5D-D61C-D160EFF368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391"/>
          <a:stretch/>
        </p:blipFill>
        <p:spPr>
          <a:xfrm>
            <a:off x="348740" y="3235101"/>
            <a:ext cx="11847444" cy="12097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DDFE426-E638-47BA-BF5A-1A2B474C7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40" y="4579918"/>
            <a:ext cx="11919902" cy="112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063734-B666-8753-9C41-EDE5583BB323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21451F-E74A-A57F-3C00-6EBBF95ABBBF}"/>
              </a:ext>
            </a:extLst>
          </p:cNvPr>
          <p:cNvSpPr txBox="1"/>
          <p:nvPr/>
        </p:nvSpPr>
        <p:spPr>
          <a:xfrm>
            <a:off x="1586613" y="2089446"/>
            <a:ext cx="9018773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一見、複雑に見える因数分解を</a:t>
            </a:r>
            <a:endParaRPr kumimoji="1" lang="en-US" altLang="ja-JP" sz="4400" dirty="0"/>
          </a:p>
          <a:p>
            <a:r>
              <a:rPr kumimoji="1" lang="ja-JP" altLang="en-US" sz="4400" b="1"/>
              <a:t>括り出し</a:t>
            </a:r>
            <a:r>
              <a:rPr kumimoji="1" lang="ja-JP" altLang="en-US" sz="4400"/>
              <a:t>、</a:t>
            </a:r>
            <a:r>
              <a:rPr kumimoji="1" lang="ja-JP" altLang="en-US" sz="4400" b="1"/>
              <a:t>タスキがけ</a:t>
            </a:r>
            <a:r>
              <a:rPr kumimoji="1" lang="ja-JP" altLang="en-US" sz="4400"/>
              <a:t>で対応する。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C5D5F7-8B69-EB65-11A3-86DFC8056D75}"/>
              </a:ext>
            </a:extLst>
          </p:cNvPr>
          <p:cNvSpPr txBox="1"/>
          <p:nvPr/>
        </p:nvSpPr>
        <p:spPr>
          <a:xfrm>
            <a:off x="2447820" y="4067831"/>
            <a:ext cx="7296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・文字も数字として扱う。</a:t>
            </a:r>
            <a:endParaRPr kumimoji="1" lang="en-US" altLang="ja-JP" sz="3600" dirty="0"/>
          </a:p>
          <a:p>
            <a:r>
              <a:rPr lang="ja-JP" altLang="en-US" sz="3600"/>
              <a:t>・式の一部をまとめて置き換える。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3617543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椅子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E3816BE-E27E-45F4-17C7-DEFB07732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67" y="1927518"/>
            <a:ext cx="5510467" cy="116009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6C5B25F-4A6B-8E7F-66D5-72C72424BD12}"/>
              </a:ext>
            </a:extLst>
          </p:cNvPr>
          <p:cNvSpPr txBox="1"/>
          <p:nvPr/>
        </p:nvSpPr>
        <p:spPr>
          <a:xfrm>
            <a:off x="825167" y="658118"/>
            <a:ext cx="103990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600" b="1">
                <a:solidFill>
                  <a:srgbClr val="007FBA"/>
                </a:solidFill>
              </a:rPr>
              <a:t>変数が</a:t>
            </a:r>
            <a:r>
              <a:rPr kumimoji="1" lang="en-US" altLang="ja-JP" sz="6600" b="1" dirty="0">
                <a:solidFill>
                  <a:srgbClr val="007FBA"/>
                </a:solidFill>
              </a:rPr>
              <a:t>x</a:t>
            </a:r>
            <a:r>
              <a:rPr kumimoji="1" lang="ja-JP" altLang="en-US" sz="6600" b="1">
                <a:solidFill>
                  <a:srgbClr val="007FBA"/>
                </a:solidFill>
              </a:rPr>
              <a:t>と</a:t>
            </a:r>
            <a:r>
              <a:rPr kumimoji="1" lang="en-US" altLang="ja-JP" sz="6600" b="1" dirty="0">
                <a:solidFill>
                  <a:srgbClr val="007FBA"/>
                </a:solidFill>
              </a:rPr>
              <a:t>y</a:t>
            </a:r>
            <a:r>
              <a:rPr kumimoji="1" lang="ja-JP" altLang="en-US" sz="6600" b="1">
                <a:solidFill>
                  <a:srgbClr val="007FBA"/>
                </a:solidFill>
              </a:rPr>
              <a:t>と２つもある</a:t>
            </a:r>
            <a:r>
              <a:rPr lang="ja-JP" altLang="en-US" sz="6600" b="1">
                <a:solidFill>
                  <a:srgbClr val="007FBA"/>
                </a:solidFill>
              </a:rPr>
              <a:t>！</a:t>
            </a:r>
            <a:endParaRPr kumimoji="1" lang="ja-JP" altLang="en-US" sz="6600" b="1">
              <a:solidFill>
                <a:srgbClr val="007F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5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椅子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E3816BE-E27E-45F4-17C7-DEFB07732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67" y="1927518"/>
            <a:ext cx="5510467" cy="116009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C817B58-CA29-EDCC-F8FB-3DF4EC95E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67" y="3410425"/>
            <a:ext cx="9761800" cy="116009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6C5B25F-4A6B-8E7F-66D5-72C72424BD12}"/>
              </a:ext>
            </a:extLst>
          </p:cNvPr>
          <p:cNvSpPr txBox="1"/>
          <p:nvPr/>
        </p:nvSpPr>
        <p:spPr>
          <a:xfrm>
            <a:off x="825167" y="658118"/>
            <a:ext cx="864852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600" b="1">
                <a:solidFill>
                  <a:srgbClr val="007FBA"/>
                </a:solidFill>
              </a:rPr>
              <a:t>ごちゃごちゃしてる！</a:t>
            </a:r>
          </a:p>
        </p:txBody>
      </p:sp>
    </p:spTree>
    <p:extLst>
      <p:ext uri="{BB962C8B-B14F-4D97-AF65-F5344CB8AC3E}">
        <p14:creationId xmlns:p14="http://schemas.microsoft.com/office/powerpoint/2010/main" val="420751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椅子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E3816BE-E27E-45F4-17C7-DEFB07732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67" y="1927518"/>
            <a:ext cx="5510467" cy="116009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C817B58-CA29-EDCC-F8FB-3DF4EC95E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67" y="3410425"/>
            <a:ext cx="9761800" cy="1160098"/>
          </a:xfrm>
          <a:prstGeom prst="rect">
            <a:avLst/>
          </a:prstGeom>
        </p:spPr>
      </p:pic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FC66089-6322-15C5-075A-493BA7C51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67" y="5071914"/>
            <a:ext cx="5717436" cy="92487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6C5B25F-4A6B-8E7F-66D5-72C72424BD12}"/>
              </a:ext>
            </a:extLst>
          </p:cNvPr>
          <p:cNvSpPr txBox="1"/>
          <p:nvPr/>
        </p:nvSpPr>
        <p:spPr>
          <a:xfrm>
            <a:off x="825167" y="658118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600" b="1">
                <a:solidFill>
                  <a:srgbClr val="007FBA"/>
                </a:solidFill>
              </a:rPr>
              <a:t>４乗になってる！</a:t>
            </a:r>
            <a:endParaRPr kumimoji="1" lang="ja-JP" altLang="en-US" sz="6600" b="1">
              <a:solidFill>
                <a:srgbClr val="007FBA"/>
              </a:solidFill>
            </a:endParaRPr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8E8C245-BF03-7E3D-9780-B33CE1D14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643" y="63537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3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25620B-B64A-5128-A4D0-C448D7B68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60" y="351255"/>
            <a:ext cx="9885936" cy="964198"/>
          </a:xfrm>
          <a:prstGeom prst="rect">
            <a:avLst/>
          </a:prstGeom>
        </p:spPr>
      </p:pic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0BFE56FD-903E-139D-0835-B40660435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900" y="1897982"/>
            <a:ext cx="7696200" cy="23241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15CC631-DB64-4964-8BEE-1CB4745D633B}"/>
              </a:ext>
            </a:extLst>
          </p:cNvPr>
          <p:cNvSpPr/>
          <p:nvPr/>
        </p:nvSpPr>
        <p:spPr>
          <a:xfrm>
            <a:off x="4780548" y="2037347"/>
            <a:ext cx="401053" cy="561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DE3C5C7-27AF-2B7E-BFFB-19540BC6AF9B}"/>
              </a:ext>
            </a:extLst>
          </p:cNvPr>
          <p:cNvSpPr/>
          <p:nvPr/>
        </p:nvSpPr>
        <p:spPr>
          <a:xfrm>
            <a:off x="4780548" y="2679031"/>
            <a:ext cx="401053" cy="561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F42E2F9-A2EC-ED9B-ACE2-0003A2F4D4B9}"/>
              </a:ext>
            </a:extLst>
          </p:cNvPr>
          <p:cNvSpPr/>
          <p:nvPr/>
        </p:nvSpPr>
        <p:spPr>
          <a:xfrm>
            <a:off x="7411453" y="2053390"/>
            <a:ext cx="401053" cy="561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935EAFF-DECA-6279-A85F-AE8B1538016D}"/>
              </a:ext>
            </a:extLst>
          </p:cNvPr>
          <p:cNvSpPr/>
          <p:nvPr/>
        </p:nvSpPr>
        <p:spPr>
          <a:xfrm>
            <a:off x="7507706" y="2759243"/>
            <a:ext cx="401053" cy="561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A8D906A-4219-59C3-23C8-1939B48993A6}"/>
              </a:ext>
            </a:extLst>
          </p:cNvPr>
          <p:cNvSpPr/>
          <p:nvPr/>
        </p:nvSpPr>
        <p:spPr>
          <a:xfrm>
            <a:off x="9176084" y="3641559"/>
            <a:ext cx="401053" cy="561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F1A19C2-82CD-6852-1D54-A60DE4924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63" y="4691542"/>
            <a:ext cx="10744191" cy="585079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CA806EF-6972-A2B3-9F52-A530B4C33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643" y="63537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6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056E4FC-61CB-4BCC-BF78-D92DC2B0F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60" y="351255"/>
            <a:ext cx="9885936" cy="964198"/>
          </a:xfrm>
          <a:prstGeom prst="rect">
            <a:avLst/>
          </a:prstGeom>
        </p:spPr>
      </p:pic>
      <p:pic>
        <p:nvPicPr>
          <p:cNvPr id="4" name="図 3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9A627A27-BA60-BDA6-7569-AF773ABA9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150" y="2298700"/>
            <a:ext cx="6489700" cy="2260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4A99EE6-CC06-CB1A-0431-63742B26FBEB}"/>
              </a:ext>
            </a:extLst>
          </p:cNvPr>
          <p:cNvSpPr/>
          <p:nvPr/>
        </p:nvSpPr>
        <p:spPr>
          <a:xfrm>
            <a:off x="2674687" y="2287337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E9310E3-44A9-6826-8D76-DFC10A67C5EE}"/>
              </a:ext>
            </a:extLst>
          </p:cNvPr>
          <p:cNvSpPr/>
          <p:nvPr/>
        </p:nvSpPr>
        <p:spPr>
          <a:xfrm>
            <a:off x="2674687" y="3009232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461C9A9-BDEB-F005-24A8-C25176A5AC3A}"/>
              </a:ext>
            </a:extLst>
          </p:cNvPr>
          <p:cNvSpPr/>
          <p:nvPr/>
        </p:nvSpPr>
        <p:spPr>
          <a:xfrm>
            <a:off x="5165559" y="3009232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D9D0F6B-3246-09C8-6D78-8412E27EA6F8}"/>
              </a:ext>
            </a:extLst>
          </p:cNvPr>
          <p:cNvSpPr/>
          <p:nvPr/>
        </p:nvSpPr>
        <p:spPr>
          <a:xfrm>
            <a:off x="5165559" y="2287337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F9EC1E3-BA36-86EE-574F-6C2D86AA1BAD}"/>
              </a:ext>
            </a:extLst>
          </p:cNvPr>
          <p:cNvSpPr/>
          <p:nvPr/>
        </p:nvSpPr>
        <p:spPr>
          <a:xfrm>
            <a:off x="7908760" y="2287337"/>
            <a:ext cx="1235239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24567C8-F144-682E-3942-A668B9E6B03F}"/>
              </a:ext>
            </a:extLst>
          </p:cNvPr>
          <p:cNvSpPr/>
          <p:nvPr/>
        </p:nvSpPr>
        <p:spPr>
          <a:xfrm>
            <a:off x="7924802" y="3009232"/>
            <a:ext cx="1235239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E639C5C-D000-DEA0-AF06-37CDCA78D431}"/>
              </a:ext>
            </a:extLst>
          </p:cNvPr>
          <p:cNvSpPr/>
          <p:nvPr/>
        </p:nvSpPr>
        <p:spPr>
          <a:xfrm>
            <a:off x="7924801" y="3992479"/>
            <a:ext cx="1235239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F60DBD1-D378-8766-E9E8-439481C7A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917" y="5110747"/>
            <a:ext cx="6070600" cy="8636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67E9289-24F1-A8FD-839F-60E94C2ACF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643" y="63537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9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7E1661A-746D-7569-2CB2-C437640F8859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E704681-14FF-6F70-3169-94FE42E17606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A075755-C042-6CC5-1AC6-4C23F6137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471" y="1478547"/>
            <a:ext cx="7772400" cy="911184"/>
          </a:xfrm>
          <a:prstGeom prst="rect">
            <a:avLst/>
          </a:prstGeom>
        </p:spPr>
      </p:pic>
      <p:pic>
        <p:nvPicPr>
          <p:cNvPr id="7" name="図 6" descr="ダイアグラム, テキスト&#10;&#10;自動的に生成された説明">
            <a:extLst>
              <a:ext uri="{FF2B5EF4-FFF2-40B4-BE49-F238E27FC236}">
                <a16:creationId xmlns:a16="http://schemas.microsoft.com/office/drawing/2014/main" id="{9AB3D7B8-708B-FF85-2AA5-5DA20AD4D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179" y="2701758"/>
            <a:ext cx="7772400" cy="306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0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4D0A84F-9067-71DF-47DB-9AC9B281E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02" y="291431"/>
            <a:ext cx="7772400" cy="911184"/>
          </a:xfrm>
          <a:prstGeom prst="rect">
            <a:avLst/>
          </a:prstGeom>
        </p:spPr>
      </p:pic>
      <p:pic>
        <p:nvPicPr>
          <p:cNvPr id="4" name="図 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96915DB0-E186-D5B4-0A68-1F19E00E7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339" y="1202615"/>
            <a:ext cx="7404100" cy="952500"/>
          </a:xfrm>
          <a:prstGeom prst="rect">
            <a:avLst/>
          </a:prstGeom>
        </p:spPr>
      </p:pic>
      <p:pic>
        <p:nvPicPr>
          <p:cNvPr id="6" name="図 5" descr="時計と文字の加工写真&#10;&#10;中程度の精度で自動的に生成された説明">
            <a:extLst>
              <a:ext uri="{FF2B5EF4-FFF2-40B4-BE49-F238E27FC236}">
                <a16:creationId xmlns:a16="http://schemas.microsoft.com/office/drawing/2014/main" id="{8E48B445-EEB6-2FE4-64EB-7E9086320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536" y="2358657"/>
            <a:ext cx="7207919" cy="2454644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337F248-DC84-C150-09D8-E344D502E34D}"/>
              </a:ext>
            </a:extLst>
          </p:cNvPr>
          <p:cNvSpPr/>
          <p:nvPr/>
        </p:nvSpPr>
        <p:spPr>
          <a:xfrm>
            <a:off x="3121528" y="2546685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3DF3BED-793B-C00C-57A9-FF99241658FE}"/>
              </a:ext>
            </a:extLst>
          </p:cNvPr>
          <p:cNvSpPr/>
          <p:nvPr/>
        </p:nvSpPr>
        <p:spPr>
          <a:xfrm>
            <a:off x="3121528" y="3268580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CAA10F9-237F-B7A9-D2F2-AA21F3F3B670}"/>
              </a:ext>
            </a:extLst>
          </p:cNvPr>
          <p:cNvSpPr/>
          <p:nvPr/>
        </p:nvSpPr>
        <p:spPr>
          <a:xfrm>
            <a:off x="5672556" y="3268580"/>
            <a:ext cx="1113256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F98BFA6-46E0-FB72-74C1-8BE7EE23C0BC}"/>
              </a:ext>
            </a:extLst>
          </p:cNvPr>
          <p:cNvSpPr/>
          <p:nvPr/>
        </p:nvSpPr>
        <p:spPr>
          <a:xfrm>
            <a:off x="5672556" y="2546685"/>
            <a:ext cx="1113256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8F2B624-05EB-8376-26FA-0C5F766FCCE4}"/>
              </a:ext>
            </a:extLst>
          </p:cNvPr>
          <p:cNvSpPr/>
          <p:nvPr/>
        </p:nvSpPr>
        <p:spPr>
          <a:xfrm>
            <a:off x="8644359" y="2546685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01F4BCA-99A9-E950-C0E1-C215463310C5}"/>
              </a:ext>
            </a:extLst>
          </p:cNvPr>
          <p:cNvSpPr/>
          <p:nvPr/>
        </p:nvSpPr>
        <p:spPr>
          <a:xfrm>
            <a:off x="8660401" y="3268580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59F7716-039B-7ABE-65AE-5E938019A66B}"/>
              </a:ext>
            </a:extLst>
          </p:cNvPr>
          <p:cNvSpPr/>
          <p:nvPr/>
        </p:nvSpPr>
        <p:spPr>
          <a:xfrm>
            <a:off x="8660401" y="4178503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4ACBD49-5669-75B2-624D-81CEA9B37B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2739" y="5204871"/>
            <a:ext cx="7772400" cy="105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1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D5DB1EA-FD8C-0663-D831-35269300C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951" y="2367834"/>
            <a:ext cx="7450980" cy="259632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C09718D-B5A6-711C-E5DE-3D072867E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02" y="291431"/>
            <a:ext cx="7772400" cy="91118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ADC0036-D632-17D7-E898-F3A48412E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095" y="1246731"/>
            <a:ext cx="7772400" cy="928232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2D99EB5-0E4B-4DD9-4046-B8D355678DA6}"/>
              </a:ext>
            </a:extLst>
          </p:cNvPr>
          <p:cNvSpPr/>
          <p:nvPr/>
        </p:nvSpPr>
        <p:spPr>
          <a:xfrm>
            <a:off x="3121528" y="2546685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EE4A9C9-0B28-3D15-B9C3-FD997B9BA646}"/>
              </a:ext>
            </a:extLst>
          </p:cNvPr>
          <p:cNvSpPr/>
          <p:nvPr/>
        </p:nvSpPr>
        <p:spPr>
          <a:xfrm>
            <a:off x="3121528" y="3268580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CAAB7ED-54B9-AE3E-85FE-3BAED33B3F04}"/>
              </a:ext>
            </a:extLst>
          </p:cNvPr>
          <p:cNvSpPr/>
          <p:nvPr/>
        </p:nvSpPr>
        <p:spPr>
          <a:xfrm>
            <a:off x="5672556" y="3268580"/>
            <a:ext cx="1113256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7032CD-FE8E-F720-90D0-9453E4BF59A9}"/>
              </a:ext>
            </a:extLst>
          </p:cNvPr>
          <p:cNvSpPr/>
          <p:nvPr/>
        </p:nvSpPr>
        <p:spPr>
          <a:xfrm>
            <a:off x="5672556" y="2546685"/>
            <a:ext cx="1113256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4F4653A-1170-A2C6-C0EA-7294CB353670}"/>
              </a:ext>
            </a:extLst>
          </p:cNvPr>
          <p:cNvSpPr/>
          <p:nvPr/>
        </p:nvSpPr>
        <p:spPr>
          <a:xfrm>
            <a:off x="8644359" y="2546685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3F364ED-CBC7-7027-2682-AF11D7E83B34}"/>
              </a:ext>
            </a:extLst>
          </p:cNvPr>
          <p:cNvSpPr/>
          <p:nvPr/>
        </p:nvSpPr>
        <p:spPr>
          <a:xfrm>
            <a:off x="8660401" y="3268580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4C0DD70-7973-A5ED-EE60-C59056BC713B}"/>
              </a:ext>
            </a:extLst>
          </p:cNvPr>
          <p:cNvSpPr/>
          <p:nvPr/>
        </p:nvSpPr>
        <p:spPr>
          <a:xfrm>
            <a:off x="8660401" y="4343441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89FACC1-8517-1E66-D548-5CAA928E0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5418302"/>
            <a:ext cx="7772400" cy="107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8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09718D-B5A6-711C-E5DE-3D072867E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02" y="291431"/>
            <a:ext cx="7772400" cy="91118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D1F9497-5C79-4B35-DBDC-C0ED9CB3A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405" y="1348540"/>
            <a:ext cx="7772400" cy="907990"/>
          </a:xfrm>
          <a:prstGeom prst="rect">
            <a:avLst/>
          </a:prstGeom>
        </p:spPr>
      </p:pic>
      <p:pic>
        <p:nvPicPr>
          <p:cNvPr id="6" name="図 5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9D4F50E9-7706-F853-800E-4F881EAEC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590" y="2478547"/>
            <a:ext cx="7383380" cy="2304639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246D04A-0BDA-0566-6C6D-A9DB9C14AAD4}"/>
              </a:ext>
            </a:extLst>
          </p:cNvPr>
          <p:cNvSpPr/>
          <p:nvPr/>
        </p:nvSpPr>
        <p:spPr>
          <a:xfrm>
            <a:off x="3121528" y="2546685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391F2B8-BF73-1AA8-9B5B-F3B68C6DE874}"/>
              </a:ext>
            </a:extLst>
          </p:cNvPr>
          <p:cNvSpPr/>
          <p:nvPr/>
        </p:nvSpPr>
        <p:spPr>
          <a:xfrm>
            <a:off x="3121528" y="3268580"/>
            <a:ext cx="978567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AEB05E0-A4AE-B3F5-D2C2-B61EF10F512A}"/>
              </a:ext>
            </a:extLst>
          </p:cNvPr>
          <p:cNvSpPr/>
          <p:nvPr/>
        </p:nvSpPr>
        <p:spPr>
          <a:xfrm>
            <a:off x="5672556" y="3268580"/>
            <a:ext cx="1113256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F628A3F-6AF4-496A-EC1F-5D9B828C6D5A}"/>
              </a:ext>
            </a:extLst>
          </p:cNvPr>
          <p:cNvSpPr/>
          <p:nvPr/>
        </p:nvSpPr>
        <p:spPr>
          <a:xfrm>
            <a:off x="5672556" y="2546685"/>
            <a:ext cx="1113256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8F07AD5-EB2B-4B85-31FA-195349265237}"/>
              </a:ext>
            </a:extLst>
          </p:cNvPr>
          <p:cNvSpPr/>
          <p:nvPr/>
        </p:nvSpPr>
        <p:spPr>
          <a:xfrm>
            <a:off x="8708527" y="2546685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A2E2339-7A24-C512-FD7E-DE106C73BA94}"/>
              </a:ext>
            </a:extLst>
          </p:cNvPr>
          <p:cNvSpPr/>
          <p:nvPr/>
        </p:nvSpPr>
        <p:spPr>
          <a:xfrm>
            <a:off x="8724569" y="3268580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02F4703-7A2E-56C8-9B68-4F3EF7F5A6A0}"/>
              </a:ext>
            </a:extLst>
          </p:cNvPr>
          <p:cNvSpPr/>
          <p:nvPr/>
        </p:nvSpPr>
        <p:spPr>
          <a:xfrm>
            <a:off x="8724569" y="4279273"/>
            <a:ext cx="1522660" cy="56147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矢印 が含まれている画像&#10;&#10;自動的に生成された説明">
            <a:extLst>
              <a:ext uri="{FF2B5EF4-FFF2-40B4-BE49-F238E27FC236}">
                <a16:creationId xmlns:a16="http://schemas.microsoft.com/office/drawing/2014/main" id="{B21CE198-880F-FB01-A158-0E8B96EB1B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900" y="5289966"/>
            <a:ext cx="76962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2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1F462C6-D24A-62E9-4E51-AA1A2F6B5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052" y="811316"/>
            <a:ext cx="9865895" cy="56347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6AFE4AB-B106-B1B7-AB53-8612F352F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128" y="1625845"/>
            <a:ext cx="7819591" cy="903999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07A2D1C0-C3C8-8EC8-5F09-AFC3E0F96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928" y="2721976"/>
            <a:ext cx="4504931" cy="662933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CA362492-6019-2372-200F-EEEEDFBD28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2928" y="3614907"/>
            <a:ext cx="3314665" cy="888933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A059687E-8126-513D-ED20-D13F383687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2929" y="4698339"/>
            <a:ext cx="4776130" cy="873866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9550046-92A2-2DE8-AF42-A1140FD498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8643" y="63537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8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2FAA4D-47AA-4B90-6B3F-8F3F17C81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5" y="263305"/>
            <a:ext cx="11528011" cy="8596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AD31A12-DC1C-20CE-581D-875EF83D5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266" y="1777498"/>
            <a:ext cx="7759700" cy="673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BC9A558-0007-B4F0-CE6C-3CAFFA917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00" y="3105150"/>
            <a:ext cx="5740400" cy="6477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6FD9017-8398-0834-29AD-8ED6A9BD3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643" y="63537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8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9934F4-091A-9D3D-074D-B1B6C6A2B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5" y="263305"/>
            <a:ext cx="11528011" cy="85964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18EEF4F-4B0B-C8F1-E445-28224C246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164" y="1456030"/>
            <a:ext cx="9548731" cy="6775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0CD0297-E8DE-43BD-233D-57D34B898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164" y="2542788"/>
            <a:ext cx="4749800" cy="571500"/>
          </a:xfrm>
          <a:prstGeom prst="rect">
            <a:avLst/>
          </a:prstGeom>
        </p:spPr>
      </p:pic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5C258D9D-2C7E-08CD-44C8-187EC4C12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164" y="3523476"/>
            <a:ext cx="3733800" cy="5461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1FA89CF4-3B9A-DD8E-8896-01C4D196C9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1164" y="4478764"/>
            <a:ext cx="4356100" cy="622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5C196DC-0968-DC50-0808-2EED687681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1164" y="5510254"/>
            <a:ext cx="6210300" cy="647700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3B020D2A-7147-5045-B976-1C68CCD21856}"/>
              </a:ext>
            </a:extLst>
          </p:cNvPr>
          <p:cNvSpPr/>
          <p:nvPr/>
        </p:nvSpPr>
        <p:spPr>
          <a:xfrm>
            <a:off x="2454442" y="449180"/>
            <a:ext cx="1315453" cy="557224"/>
          </a:xfrm>
          <a:prstGeom prst="roundRect">
            <a:avLst>
              <a:gd name="adj" fmla="val 50000"/>
            </a:avLst>
          </a:prstGeom>
          <a:solidFill>
            <a:srgbClr val="E9709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1EC6AE26-4BC1-92AA-06A0-F252B9BEA29C}"/>
              </a:ext>
            </a:extLst>
          </p:cNvPr>
          <p:cNvSpPr/>
          <p:nvPr/>
        </p:nvSpPr>
        <p:spPr>
          <a:xfrm>
            <a:off x="4892842" y="449180"/>
            <a:ext cx="1315453" cy="557224"/>
          </a:xfrm>
          <a:prstGeom prst="roundRect">
            <a:avLst>
              <a:gd name="adj" fmla="val 50000"/>
            </a:avLst>
          </a:prstGeom>
          <a:solidFill>
            <a:srgbClr val="E9709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D447EB8-7655-3649-079E-CBFD0A6F3B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58643" y="63537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7E1661A-746D-7569-2CB2-C437640F8859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E704681-14FF-6F70-3169-94FE42E17606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6C813BA-DEB3-FC3A-D773-4BA13BCE7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99" y="2863861"/>
            <a:ext cx="11650201" cy="83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0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8FF3B83-00CF-E056-3D67-ACAD0629E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99" y="216913"/>
            <a:ext cx="11650201" cy="838545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20AD240E-DECD-641B-C5E7-06D4FA405EB6}"/>
              </a:ext>
            </a:extLst>
          </p:cNvPr>
          <p:cNvSpPr/>
          <p:nvPr/>
        </p:nvSpPr>
        <p:spPr>
          <a:xfrm>
            <a:off x="2454442" y="385012"/>
            <a:ext cx="1315453" cy="557224"/>
          </a:xfrm>
          <a:prstGeom prst="roundRect">
            <a:avLst>
              <a:gd name="adj" fmla="val 50000"/>
            </a:avLst>
          </a:prstGeom>
          <a:solidFill>
            <a:srgbClr val="E9709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0277EE60-6882-9583-4CA8-62C475905967}"/>
              </a:ext>
            </a:extLst>
          </p:cNvPr>
          <p:cNvSpPr/>
          <p:nvPr/>
        </p:nvSpPr>
        <p:spPr>
          <a:xfrm>
            <a:off x="4892842" y="385012"/>
            <a:ext cx="1315453" cy="557224"/>
          </a:xfrm>
          <a:prstGeom prst="roundRect">
            <a:avLst>
              <a:gd name="adj" fmla="val 50000"/>
            </a:avLst>
          </a:prstGeom>
          <a:solidFill>
            <a:srgbClr val="E9709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07311A2-90DB-77AD-66CA-ED5B8DB59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599" y="1430754"/>
            <a:ext cx="9574463" cy="71808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7140D53-001A-2AE9-C4E2-603C18B36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9599" y="2524135"/>
            <a:ext cx="4521200" cy="558800"/>
          </a:xfrm>
          <a:prstGeom prst="rect">
            <a:avLst/>
          </a:prstGeom>
        </p:spPr>
      </p:pic>
      <p:pic>
        <p:nvPicPr>
          <p:cNvPr id="10" name="図 9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070C35CC-8852-510B-5BF5-ABD56500F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99" y="3458231"/>
            <a:ext cx="3530600" cy="558800"/>
          </a:xfrm>
          <a:prstGeom prst="rect">
            <a:avLst/>
          </a:prstGeom>
        </p:spPr>
      </p:pic>
      <p:pic>
        <p:nvPicPr>
          <p:cNvPr id="12" name="図 11" descr="円 が含まれている画像&#10;&#10;自動的に生成された説明">
            <a:extLst>
              <a:ext uri="{FF2B5EF4-FFF2-40B4-BE49-F238E27FC236}">
                <a16:creationId xmlns:a16="http://schemas.microsoft.com/office/drawing/2014/main" id="{BC1AE5D0-A771-7632-C5C0-0775A4E9F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599" y="4378962"/>
            <a:ext cx="4356100" cy="6604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86685AC-0356-2597-5352-5F90A9F1B8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9599" y="5313058"/>
            <a:ext cx="6223000" cy="647700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99C42E8-938B-C7C2-AAD8-41D6533A78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33207" y="619176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8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DDF498-DD21-CD10-F450-531B08611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25" y="542141"/>
            <a:ext cx="9573127" cy="9818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7276F33-F79D-F0B1-B3A4-C8776B669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974" y="1684141"/>
            <a:ext cx="7277100" cy="6350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F174F3A1-6B2C-446F-8127-D45FF6FEB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890" y="2800737"/>
            <a:ext cx="4445000" cy="647700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F30F6B20-8E40-8314-8209-6AD4B2252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974" y="3779642"/>
            <a:ext cx="4660900" cy="673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315E31B-85E3-8A2A-90E0-2D63C3C037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3974" y="4783947"/>
            <a:ext cx="7696200" cy="6350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FF0A0D3-527F-EB3E-AE36-905AD9E955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2218" y="6278041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7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7E1661A-746D-7569-2CB2-C437640F8859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E704681-14FF-6F70-3169-94FE42E17606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013A57B-505E-0FE2-D5D1-46EAAA079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07" y="2818062"/>
            <a:ext cx="10195185" cy="93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45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288647-8B7C-3F56-F5C3-39C4034B9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23" y="491957"/>
            <a:ext cx="10195185" cy="93578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68F34CF-8696-DD24-654C-C2C4EFFE2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853" y="1674060"/>
            <a:ext cx="7772400" cy="618259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1D0BD90D-F1DB-FAFC-76D3-318F05AB0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853" y="2789989"/>
            <a:ext cx="4406900" cy="635000"/>
          </a:xfrm>
          <a:prstGeom prst="rect">
            <a:avLst/>
          </a:prstGeom>
        </p:spPr>
      </p:pic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2514707C-C54D-F043-E780-1D0EFAAE58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5853" y="3922659"/>
            <a:ext cx="4711700" cy="673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A422C91-18B2-1030-AE0A-696356E06A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4903" y="5055329"/>
            <a:ext cx="7734300" cy="6477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5D970FB-9D3E-F3BC-0068-AFF8FE23DF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87199" y="631069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C57C7-3FB7-44F0-8486-1A324A160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C611E81-88D4-E908-4CB5-B899591D82EE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1DCAD27-DC8E-EB45-406A-B2F3F0FA0E8D}"/>
              </a:ext>
            </a:extLst>
          </p:cNvPr>
          <p:cNvSpPr txBox="1"/>
          <p:nvPr/>
        </p:nvSpPr>
        <p:spPr>
          <a:xfrm>
            <a:off x="1586613" y="2089446"/>
            <a:ext cx="9018773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一見、複雑に見える因数分解を</a:t>
            </a:r>
            <a:endParaRPr kumimoji="1" lang="en-US" altLang="ja-JP" sz="4400" dirty="0"/>
          </a:p>
          <a:p>
            <a:r>
              <a:rPr kumimoji="1" lang="ja-JP" altLang="en-US" sz="4400" b="1"/>
              <a:t>括り出し</a:t>
            </a:r>
            <a:r>
              <a:rPr kumimoji="1" lang="ja-JP" altLang="en-US" sz="4400"/>
              <a:t>、</a:t>
            </a:r>
            <a:r>
              <a:rPr kumimoji="1" lang="ja-JP" altLang="en-US" sz="4400" b="1"/>
              <a:t>タスキがけ</a:t>
            </a:r>
            <a:r>
              <a:rPr kumimoji="1" lang="ja-JP" altLang="en-US" sz="4400"/>
              <a:t>で対応する。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C8ACF46-F339-11B8-B2E3-E34FE9E9E5C8}"/>
              </a:ext>
            </a:extLst>
          </p:cNvPr>
          <p:cNvSpPr txBox="1"/>
          <p:nvPr/>
        </p:nvSpPr>
        <p:spPr>
          <a:xfrm>
            <a:off x="2447820" y="4067831"/>
            <a:ext cx="7296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・文字も数字として扱う。</a:t>
            </a:r>
            <a:endParaRPr kumimoji="1" lang="en-US" altLang="ja-JP" sz="3600" dirty="0"/>
          </a:p>
          <a:p>
            <a:r>
              <a:rPr lang="ja-JP" altLang="en-US" sz="3600"/>
              <a:t>・式の一部をまとめて置き換える。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2313643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9EEE6-B46B-AEEC-1A32-67F950B1A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3653D66-604F-7EF5-4193-1C4458DA0B80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373101-7FC2-4925-A914-2C16BA3330E8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E110B3-3109-6D41-8A14-47CE4ACD59D1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数と式「因数分解の工夫」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67D840B-1845-D818-D124-76100A6826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391"/>
          <a:stretch/>
        </p:blipFill>
        <p:spPr>
          <a:xfrm>
            <a:off x="348740" y="3235101"/>
            <a:ext cx="11847444" cy="12097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9976F15-1FF9-7F35-25A5-71634323A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40" y="4579918"/>
            <a:ext cx="11919902" cy="112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90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131</Words>
  <Application>Microsoft Macintosh PowerPoint</Application>
  <PresentationFormat>ワイド画面</PresentationFormat>
  <Paragraphs>20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5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8</cp:revision>
  <dcterms:created xsi:type="dcterms:W3CDTF">2024-12-21T06:28:55Z</dcterms:created>
  <dcterms:modified xsi:type="dcterms:W3CDTF">2025-02-10T09:45:01Z</dcterms:modified>
</cp:coreProperties>
</file>