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6" r:id="rId3"/>
    <p:sldId id="295" r:id="rId4"/>
    <p:sldId id="296" r:id="rId5"/>
    <p:sldId id="294" r:id="rId6"/>
    <p:sldId id="279" r:id="rId7"/>
    <p:sldId id="278" r:id="rId8"/>
    <p:sldId id="286" r:id="rId9"/>
    <p:sldId id="285" r:id="rId10"/>
    <p:sldId id="284" r:id="rId11"/>
    <p:sldId id="287" r:id="rId12"/>
    <p:sldId id="283" r:id="rId13"/>
    <p:sldId id="293" r:id="rId14"/>
    <p:sldId id="292" r:id="rId15"/>
    <p:sldId id="291" r:id="rId16"/>
    <p:sldId id="298" r:id="rId17"/>
    <p:sldId id="297" r:id="rId1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E97095"/>
    <a:srgbClr val="F4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683"/>
    <p:restoredTop sz="94610"/>
  </p:normalViewPr>
  <p:slideViewPr>
    <p:cSldViewPr snapToGrid="0">
      <p:cViewPr varScale="1">
        <p:scale>
          <a:sx n="56" d="100"/>
          <a:sy n="56" d="100"/>
        </p:scale>
        <p:origin x="208" y="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06811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数と式「因数分解</a:t>
            </a:r>
            <a:r>
              <a:rPr lang="en-US" altLang="ja-JP" sz="4800" b="1" dirty="0">
                <a:solidFill>
                  <a:schemeClr val="bg1"/>
                </a:solidFill>
              </a:rPr>
              <a:t>(</a:t>
            </a:r>
            <a:r>
              <a:rPr lang="ja-JP" altLang="en-US" sz="4800" b="1">
                <a:solidFill>
                  <a:schemeClr val="bg1"/>
                </a:solidFill>
              </a:rPr>
              <a:t>くくり出し</a:t>
            </a:r>
            <a:r>
              <a:rPr lang="en-US" altLang="ja-JP" sz="4800" b="1" dirty="0">
                <a:solidFill>
                  <a:schemeClr val="bg1"/>
                </a:solidFill>
              </a:rPr>
              <a:t>)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148B56D-FBEE-7936-C33B-F11D1B9EB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2769704"/>
            <a:ext cx="9938524" cy="114545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520F610-E1A2-2ADD-A1FC-E85B86C10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450" y="4153700"/>
            <a:ext cx="7630768" cy="875938"/>
          </a:xfrm>
          <a:prstGeom prst="rect">
            <a:avLst/>
          </a:prstGeom>
        </p:spPr>
      </p:pic>
      <p:pic>
        <p:nvPicPr>
          <p:cNvPr id="13" name="図 12" descr="アイコン&#10;&#10;低い精度で自動的に生成された説明">
            <a:extLst>
              <a:ext uri="{FF2B5EF4-FFF2-40B4-BE49-F238E27FC236}">
                <a16:creationId xmlns:a16="http://schemas.microsoft.com/office/drawing/2014/main" id="{952D9208-6790-8241-D039-2C29118CF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450" y="5287274"/>
            <a:ext cx="6401084" cy="82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6DFB0E5-8986-2E10-58A6-E499FCDAEDAC}"/>
              </a:ext>
            </a:extLst>
          </p:cNvPr>
          <p:cNvSpPr txBox="1"/>
          <p:nvPr/>
        </p:nvSpPr>
        <p:spPr>
          <a:xfrm>
            <a:off x="3496534" y="7266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F8475CA-2A4F-DF04-17D0-C999B482EB91}"/>
              </a:ext>
            </a:extLst>
          </p:cNvPr>
          <p:cNvSpPr txBox="1"/>
          <p:nvPr/>
        </p:nvSpPr>
        <p:spPr>
          <a:xfrm>
            <a:off x="1593147" y="1840672"/>
            <a:ext cx="8676716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 b="1"/>
              <a:t>因数分解</a:t>
            </a:r>
            <a:r>
              <a:rPr lang="ja-JP" altLang="en-US" sz="4400"/>
              <a:t>とは何かを理解する</a:t>
            </a:r>
            <a:r>
              <a:rPr kumimoji="1" lang="ja-JP" altLang="en-US" sz="4400"/>
              <a:t>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B32E7BD-F5BD-E88B-A25F-E6B45F5679D0}"/>
              </a:ext>
            </a:extLst>
          </p:cNvPr>
          <p:cNvSpPr txBox="1"/>
          <p:nvPr/>
        </p:nvSpPr>
        <p:spPr>
          <a:xfrm>
            <a:off x="2769326" y="4290273"/>
            <a:ext cx="807371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・共通因数で</a:t>
            </a:r>
            <a:r>
              <a:rPr kumimoji="1" lang="ja-JP" altLang="en-US" sz="3600" b="1"/>
              <a:t>くくり出し</a:t>
            </a:r>
            <a:endParaRPr kumimoji="1" lang="en-US" altLang="ja-JP" sz="3600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FA3499-8E1D-C163-736E-D7EC09885D0C}"/>
              </a:ext>
            </a:extLst>
          </p:cNvPr>
          <p:cNvSpPr txBox="1"/>
          <p:nvPr/>
        </p:nvSpPr>
        <p:spPr>
          <a:xfrm>
            <a:off x="1593147" y="2773085"/>
            <a:ext cx="9212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/>
              <a:t>因数分解：多項式を大きな形で</a:t>
            </a:r>
            <a:r>
              <a:rPr kumimoji="1" lang="ja-JP" altLang="en-US" sz="3200" b="1">
                <a:solidFill>
                  <a:srgbClr val="E87095"/>
                </a:solidFill>
              </a:rPr>
              <a:t>積の形</a:t>
            </a:r>
            <a:r>
              <a:rPr kumimoji="1" lang="ja-JP" altLang="en-US" sz="3200"/>
              <a:t>にすること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93EAB7E-3DBF-3D7E-052D-C981527FE609}"/>
              </a:ext>
            </a:extLst>
          </p:cNvPr>
          <p:cNvSpPr txBox="1"/>
          <p:nvPr/>
        </p:nvSpPr>
        <p:spPr>
          <a:xfrm>
            <a:off x="2409057" y="3429000"/>
            <a:ext cx="7130157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kumimoji="1" lang="ja-JP" altLang="en-US" sz="3600">
                <a:solidFill>
                  <a:schemeClr val="accent1"/>
                </a:solidFill>
              </a:rPr>
              <a:t>○</a:t>
            </a:r>
            <a:r>
              <a:rPr kumimoji="1" lang="en-US" altLang="ja-JP" sz="3600" dirty="0">
                <a:solidFill>
                  <a:schemeClr val="accent1"/>
                </a:solidFill>
              </a:rPr>
              <a:t>+</a:t>
            </a:r>
            <a:r>
              <a:rPr kumimoji="1" lang="ja-JP" altLang="en-US" sz="3600">
                <a:solidFill>
                  <a:schemeClr val="accent1"/>
                </a:solidFill>
              </a:rPr>
              <a:t>▲</a:t>
            </a:r>
            <a:r>
              <a:rPr kumimoji="1" lang="en-US" altLang="ja-JP" sz="3600" dirty="0">
                <a:solidFill>
                  <a:schemeClr val="accent1"/>
                </a:solidFill>
              </a:rPr>
              <a:t>+</a:t>
            </a:r>
            <a:r>
              <a:rPr lang="ja-JP" altLang="en-US" sz="3600">
                <a:solidFill>
                  <a:schemeClr val="accent1"/>
                </a:solidFill>
              </a:rPr>
              <a:t>■</a:t>
            </a:r>
            <a:r>
              <a:rPr lang="en-US" altLang="ja-JP" sz="3600" dirty="0">
                <a:solidFill>
                  <a:schemeClr val="accent1"/>
                </a:solidFill>
              </a:rPr>
              <a:t>‥‥=(</a:t>
            </a:r>
            <a:r>
              <a:rPr lang="ja-JP" altLang="en-US" sz="3600">
                <a:solidFill>
                  <a:schemeClr val="accent1"/>
                </a:solidFill>
              </a:rPr>
              <a:t>★</a:t>
            </a:r>
            <a:r>
              <a:rPr lang="en-US" altLang="ja-JP" sz="3600" dirty="0">
                <a:solidFill>
                  <a:schemeClr val="accent1"/>
                </a:solidFill>
              </a:rPr>
              <a:t>+</a:t>
            </a:r>
            <a:r>
              <a:rPr lang="ja-JP" altLang="en-US" sz="3600">
                <a:solidFill>
                  <a:schemeClr val="accent1"/>
                </a:solidFill>
              </a:rPr>
              <a:t>●</a:t>
            </a:r>
            <a:r>
              <a:rPr lang="en-US" altLang="ja-JP" sz="3600" dirty="0">
                <a:solidFill>
                  <a:schemeClr val="accent1"/>
                </a:solidFill>
              </a:rPr>
              <a:t>)×(</a:t>
            </a:r>
            <a:r>
              <a:rPr lang="ja-JP" altLang="en-US" sz="3600">
                <a:solidFill>
                  <a:schemeClr val="accent1"/>
                </a:solidFill>
              </a:rPr>
              <a:t>◆＋▽</a:t>
            </a:r>
            <a:r>
              <a:rPr lang="en-US" altLang="ja-JP" sz="3600" dirty="0">
                <a:solidFill>
                  <a:schemeClr val="accent1"/>
                </a:solidFill>
              </a:rPr>
              <a:t>)</a:t>
            </a:r>
            <a:endParaRPr kumimoji="1" lang="en-US" altLang="ja-JP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86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69B70DD-FF85-C7A9-7FCC-76D7F784F242}"/>
              </a:ext>
            </a:extLst>
          </p:cNvPr>
          <p:cNvSpPr txBox="1"/>
          <p:nvPr/>
        </p:nvSpPr>
        <p:spPr>
          <a:xfrm>
            <a:off x="4157007" y="774700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/>
              <a:t>因数って何？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F297FB5-6309-3914-2D0F-D1E3F3FF69A8}"/>
              </a:ext>
            </a:extLst>
          </p:cNvPr>
          <p:cNvSpPr txBox="1"/>
          <p:nvPr/>
        </p:nvSpPr>
        <p:spPr>
          <a:xfrm>
            <a:off x="1361618" y="1772165"/>
            <a:ext cx="9879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数や式を掛け算の形に分解したときのカタマリ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E55FA368-A429-5D63-590A-690F7E8F93AE}"/>
                  </a:ext>
                </a:extLst>
              </p:cNvPr>
              <p:cNvSpPr txBox="1"/>
              <p:nvPr/>
            </p:nvSpPr>
            <p:spPr>
              <a:xfrm>
                <a:off x="1638300" y="2711955"/>
                <a:ext cx="233717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30=2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E55FA368-A429-5D63-590A-690F7E8F9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300" y="2711955"/>
                <a:ext cx="2337178" cy="553998"/>
              </a:xfrm>
              <a:prstGeom prst="rect">
                <a:avLst/>
              </a:prstGeom>
              <a:blipFill>
                <a:blip r:embed="rId2"/>
                <a:stretch>
                  <a:fillRect l="-3804" r="-3804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77B4A5B-D1DC-33C9-6C81-84F33C179D85}"/>
                  </a:ext>
                </a:extLst>
              </p:cNvPr>
              <p:cNvSpPr txBox="1"/>
              <p:nvPr/>
            </p:nvSpPr>
            <p:spPr>
              <a:xfrm>
                <a:off x="6096000" y="2711955"/>
                <a:ext cx="305083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3600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kumimoji="1" lang="ja-JP" altLang="en-US" sz="3600"/>
                  <a:t>は</a:t>
                </a:r>
                <a14:m>
                  <m:oMath xmlns:m="http://schemas.openxmlformats.org/officeDocument/2006/math">
                    <m:r>
                      <a:rPr kumimoji="1" lang="en-US" altLang="ja-JP" sz="3600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kumimoji="1" lang="ja-JP" altLang="en-US" sz="3600"/>
                  <a:t>の因数</a:t>
                </a:r>
              </a:p>
            </p:txBody>
          </p:sp>
        </mc:Choice>
        <mc:Fallback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77B4A5B-D1DC-33C9-6C81-84F33C179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711955"/>
                <a:ext cx="3050835" cy="646331"/>
              </a:xfrm>
              <a:prstGeom prst="rect">
                <a:avLst/>
              </a:prstGeom>
              <a:blipFill>
                <a:blip r:embed="rId3"/>
                <a:stretch>
                  <a:fillRect l="-2500" t="-15385" r="-5417" b="-32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A132494A-0C01-7EE5-8DA4-1E8E3FCE640A}"/>
                  </a:ext>
                </a:extLst>
              </p:cNvPr>
              <p:cNvSpPr txBox="1"/>
              <p:nvPr/>
            </p:nvSpPr>
            <p:spPr>
              <a:xfrm>
                <a:off x="1638300" y="3550155"/>
                <a:ext cx="266739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altLang="ja-JP" sz="36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A132494A-0C01-7EE5-8DA4-1E8E3FCE64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300" y="3550155"/>
                <a:ext cx="2667397" cy="553998"/>
              </a:xfrm>
              <a:prstGeom prst="rect">
                <a:avLst/>
              </a:prstGeom>
              <a:blipFill>
                <a:blip r:embed="rId4"/>
                <a:stretch>
                  <a:fillRect l="-3333" r="-3333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55296A8-3E0C-C8F3-A500-93EED4BF4634}"/>
                  </a:ext>
                </a:extLst>
              </p:cNvPr>
              <p:cNvSpPr txBox="1"/>
              <p:nvPr/>
            </p:nvSpPr>
            <p:spPr>
              <a:xfrm>
                <a:off x="6070600" y="3550155"/>
                <a:ext cx="411042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36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kumimoji="1" lang="en-US" altLang="ja-JP" sz="3600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kumimoji="1" lang="en-US" altLang="ja-JP" sz="3600" b="0" i="1" smtClean="0">
                        <a:latin typeface="Cambria Math" panose="02040503050406030204" pitchFamily="18" charset="0"/>
                      </a:rPr>
                      <m:t>3, 5</m:t>
                    </m:r>
                  </m:oMath>
                </a14:m>
                <a:r>
                  <a:rPr kumimoji="1" lang="ja-JP" altLang="en-US" sz="3600"/>
                  <a:t>は</a:t>
                </a:r>
                <a14:m>
                  <m:oMath xmlns:m="http://schemas.openxmlformats.org/officeDocument/2006/math">
                    <m:r>
                      <a:rPr kumimoji="1" lang="en-US" altLang="ja-JP" sz="3600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kumimoji="1" lang="ja-JP" altLang="en-US" sz="3600"/>
                  <a:t>の素因数</a:t>
                </a:r>
              </a:p>
            </p:txBody>
          </p:sp>
        </mc:Choice>
        <mc:Fallback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55296A8-3E0C-C8F3-A500-93EED4BF46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0600" y="3550155"/>
                <a:ext cx="4110421" cy="646331"/>
              </a:xfrm>
              <a:prstGeom prst="rect">
                <a:avLst/>
              </a:prstGeom>
              <a:blipFill>
                <a:blip r:embed="rId5"/>
                <a:stretch>
                  <a:fillRect l="-1852" t="-13462" r="-3704" b="-32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0BCFAFA-FCBF-3081-A9B4-31B1837EFC7F}"/>
                  </a:ext>
                </a:extLst>
              </p:cNvPr>
              <p:cNvSpPr txBox="1"/>
              <p:nvPr/>
            </p:nvSpPr>
            <p:spPr>
              <a:xfrm>
                <a:off x="1638300" y="4693384"/>
                <a:ext cx="373480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0BCFAFA-FCBF-3081-A9B4-31B1837EFC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300" y="4693384"/>
                <a:ext cx="3734805" cy="553998"/>
              </a:xfrm>
              <a:prstGeom prst="rect">
                <a:avLst/>
              </a:prstGeom>
              <a:blipFill>
                <a:blip r:embed="rId6"/>
                <a:stretch>
                  <a:fillRect l="-1020" r="-3741" b="-3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3447B082-B6CC-51AE-8CE0-41DABD416443}"/>
                  </a:ext>
                </a:extLst>
              </p:cNvPr>
              <p:cNvSpPr txBox="1"/>
              <p:nvPr/>
            </p:nvSpPr>
            <p:spPr>
              <a:xfrm>
                <a:off x="6096000" y="4629655"/>
                <a:ext cx="520507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3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kumimoji="1" lang="en-US" altLang="ja-JP" sz="3600" b="0" i="1" smtClean="0">
                        <a:latin typeface="Cambria Math" panose="02040503050406030204" pitchFamily="18" charset="0"/>
                      </a:rPr>
                      <m:t>, (</m:t>
                    </m:r>
                    <m:r>
                      <a:rPr kumimoji="1" lang="en-US" altLang="ja-JP" sz="3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kumimoji="1" lang="en-US" altLang="ja-JP" sz="3600" b="0" i="1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kumimoji="1" lang="ja-JP" altLang="en-US" sz="3600"/>
                  <a:t>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pt-PT" altLang="ja-JP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pt-PT" altLang="ja-JP" sz="36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kumimoji="1" lang="pt-PT" altLang="ja-JP" sz="360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1" lang="en-US" altLang="ja-JP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kumimoji="1" lang="en-US" altLang="ja-JP" sz="3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kumimoji="1" lang="ja-JP" altLang="en-US" sz="3600"/>
                  <a:t>の因数</a:t>
                </a: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3447B082-B6CC-51AE-8CE0-41DABD4164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629655"/>
                <a:ext cx="5205079" cy="646331"/>
              </a:xfrm>
              <a:prstGeom prst="rect">
                <a:avLst/>
              </a:prstGeom>
              <a:blipFill>
                <a:blip r:embed="rId7"/>
                <a:stretch>
                  <a:fillRect l="-488" t="-11538" r="-2683" b="-346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4474FC23-20A5-80D3-2C47-9999C23D93A8}"/>
              </a:ext>
            </a:extLst>
          </p:cNvPr>
          <p:cNvCxnSpPr/>
          <p:nvPr/>
        </p:nvCxnSpPr>
        <p:spPr>
          <a:xfrm>
            <a:off x="4157007" y="3062921"/>
            <a:ext cx="173579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29BA70BF-CBCF-51E9-7E6A-D35FE99D379C}"/>
              </a:ext>
            </a:extLst>
          </p:cNvPr>
          <p:cNvCxnSpPr>
            <a:cxnSpLocks/>
          </p:cNvCxnSpPr>
          <p:nvPr/>
        </p:nvCxnSpPr>
        <p:spPr>
          <a:xfrm>
            <a:off x="4411007" y="3875721"/>
            <a:ext cx="148179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95557E1E-3275-F153-D9BB-E716B6AEB464}"/>
              </a:ext>
            </a:extLst>
          </p:cNvPr>
          <p:cNvCxnSpPr>
            <a:cxnSpLocks/>
          </p:cNvCxnSpPr>
          <p:nvPr/>
        </p:nvCxnSpPr>
        <p:spPr>
          <a:xfrm>
            <a:off x="5376207" y="5006021"/>
            <a:ext cx="51659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図 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F91D361-098F-CE22-B779-8D1BBB0C2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43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A5C40814-E47D-28CB-3650-14DFCA54382C}"/>
                  </a:ext>
                </a:extLst>
              </p:cNvPr>
              <p:cNvSpPr txBox="1"/>
              <p:nvPr/>
            </p:nvSpPr>
            <p:spPr>
              <a:xfrm>
                <a:off x="3040111" y="3013501"/>
                <a:ext cx="6099106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5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5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sz="5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5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kumimoji="1" lang="ja-JP" altLang="en-US" sz="540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A5C40814-E47D-28CB-3650-14DFCA543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0111" y="3013501"/>
                <a:ext cx="6099106" cy="830997"/>
              </a:xfrm>
              <a:prstGeom prst="rect">
                <a:avLst/>
              </a:prstGeom>
              <a:blipFill>
                <a:blip r:embed="rId2"/>
                <a:stretch>
                  <a:fillRect l="-624" t="-1515" r="-3119" b="-3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U ターン矢印 2">
            <a:extLst>
              <a:ext uri="{FF2B5EF4-FFF2-40B4-BE49-F238E27FC236}">
                <a16:creationId xmlns:a16="http://schemas.microsoft.com/office/drawing/2014/main" id="{9CD9EEE8-AB52-DDBF-AEB1-C7FB4B5CB408}"/>
              </a:ext>
            </a:extLst>
          </p:cNvPr>
          <p:cNvSpPr/>
          <p:nvPr/>
        </p:nvSpPr>
        <p:spPr>
          <a:xfrm>
            <a:off x="4368800" y="1968500"/>
            <a:ext cx="2832100" cy="952500"/>
          </a:xfrm>
          <a:prstGeom prst="uturnArrow">
            <a:avLst>
              <a:gd name="adj1" fmla="val 10883"/>
              <a:gd name="adj2" fmla="val 14412"/>
              <a:gd name="adj3" fmla="val 32059"/>
              <a:gd name="adj4" fmla="val 75000"/>
              <a:gd name="adj5" fmla="val 100000"/>
            </a:avLst>
          </a:prstGeom>
          <a:solidFill>
            <a:srgbClr val="E970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U ターン矢印 4">
            <a:extLst>
              <a:ext uri="{FF2B5EF4-FFF2-40B4-BE49-F238E27FC236}">
                <a16:creationId xmlns:a16="http://schemas.microsoft.com/office/drawing/2014/main" id="{4ECCA153-BB09-2820-D6B0-A46A66D7599C}"/>
              </a:ext>
            </a:extLst>
          </p:cNvPr>
          <p:cNvSpPr/>
          <p:nvPr/>
        </p:nvSpPr>
        <p:spPr>
          <a:xfrm rot="10800000">
            <a:off x="4241800" y="3936999"/>
            <a:ext cx="2832100" cy="952500"/>
          </a:xfrm>
          <a:prstGeom prst="uturnArrow">
            <a:avLst>
              <a:gd name="adj1" fmla="val 10883"/>
              <a:gd name="adj2" fmla="val 14412"/>
              <a:gd name="adj3" fmla="val 32059"/>
              <a:gd name="adj4" fmla="val 75000"/>
              <a:gd name="adj5" fmla="val 100000"/>
            </a:avLst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7FBA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B57D559-EB96-60DD-4239-231C0D860E1B}"/>
              </a:ext>
            </a:extLst>
          </p:cNvPr>
          <p:cNvSpPr txBox="1"/>
          <p:nvPr/>
        </p:nvSpPr>
        <p:spPr>
          <a:xfrm>
            <a:off x="5282147" y="4982001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>
                <a:solidFill>
                  <a:srgbClr val="007FBA"/>
                </a:solidFill>
              </a:rPr>
              <a:t>展開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F990B4D-C46C-F188-E45E-C92ED9006CFC}"/>
              </a:ext>
            </a:extLst>
          </p:cNvPr>
          <p:cNvSpPr txBox="1"/>
          <p:nvPr/>
        </p:nvSpPr>
        <p:spPr>
          <a:xfrm>
            <a:off x="4871779" y="138372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>
                <a:solidFill>
                  <a:srgbClr val="E97095"/>
                </a:solidFill>
              </a:rPr>
              <a:t>因数分解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D9A4020-58C7-17CF-C402-8837DB536EBF}"/>
              </a:ext>
            </a:extLst>
          </p:cNvPr>
          <p:cNvSpPr txBox="1"/>
          <p:nvPr/>
        </p:nvSpPr>
        <p:spPr>
          <a:xfrm>
            <a:off x="341936" y="3192789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た</a:t>
            </a:r>
            <a:r>
              <a:rPr kumimoji="1" lang="ja-JP" alt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し算の集まり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D39C7C9-7B26-AE02-1647-87D7FC2DFBFD}"/>
              </a:ext>
            </a:extLst>
          </p:cNvPr>
          <p:cNvSpPr txBox="1"/>
          <p:nvPr/>
        </p:nvSpPr>
        <p:spPr>
          <a:xfrm>
            <a:off x="9117636" y="3192789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かけ</a:t>
            </a:r>
            <a:r>
              <a:rPr kumimoji="1" lang="ja-JP" alt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算の集まり</a:t>
            </a:r>
          </a:p>
        </p:txBody>
      </p:sp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875BCA0-EB68-2BF3-6136-E02525C40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88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DE69E83-0472-C2B7-A291-718A51FC4306}"/>
              </a:ext>
            </a:extLst>
          </p:cNvPr>
          <p:cNvSpPr txBox="1"/>
          <p:nvPr/>
        </p:nvSpPr>
        <p:spPr>
          <a:xfrm>
            <a:off x="1899979" y="1021029"/>
            <a:ext cx="83920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なんのために因数分解をするのか？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14CFD4C8-FA5C-1A87-4BB1-9230F557A990}"/>
                  </a:ext>
                </a:extLst>
              </p:cNvPr>
              <p:cNvSpPr txBox="1"/>
              <p:nvPr/>
            </p:nvSpPr>
            <p:spPr>
              <a:xfrm>
                <a:off x="1731012" y="3718696"/>
                <a:ext cx="3425040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5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5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sz="5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ja-JP" altLang="en-US" sz="54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14CFD4C8-FA5C-1A87-4BB1-9230F557A9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012" y="3718696"/>
                <a:ext cx="3425040" cy="830997"/>
              </a:xfrm>
              <a:prstGeom prst="rect">
                <a:avLst/>
              </a:prstGeom>
              <a:blipFill>
                <a:blip r:embed="rId2"/>
                <a:stretch>
                  <a:fillRect l="-1476" t="-1493" r="-3321" b="-298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732AAD6E-ADCD-E6F1-0F6E-3C122B641A51}"/>
                  </a:ext>
                </a:extLst>
              </p:cNvPr>
              <p:cNvSpPr txBox="1"/>
              <p:nvPr/>
            </p:nvSpPr>
            <p:spPr>
              <a:xfrm>
                <a:off x="6632196" y="3718696"/>
                <a:ext cx="4045530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kumimoji="1" lang="en-US" altLang="ja-JP" sz="5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5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kumimoji="1" lang="en-US" altLang="ja-JP" sz="5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ja-JP" altLang="en-US" sz="54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732AAD6E-ADCD-E6F1-0F6E-3C122B641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196" y="3718696"/>
                <a:ext cx="4045530" cy="830997"/>
              </a:xfrm>
              <a:prstGeom prst="rect">
                <a:avLst/>
              </a:prstGeom>
              <a:blipFill>
                <a:blip r:embed="rId3"/>
                <a:stretch>
                  <a:fillRect l="-1254" r="-2821" b="-298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890F74C-3EBD-6124-51BB-4F711EFB27A6}"/>
                  </a:ext>
                </a:extLst>
              </p:cNvPr>
              <p:cNvSpPr txBox="1"/>
              <p:nvPr/>
            </p:nvSpPr>
            <p:spPr>
              <a:xfrm>
                <a:off x="1731012" y="2299162"/>
                <a:ext cx="3228128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ja-JP" altLang="en-US" sz="54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890F74C-3EBD-6124-51BB-4F711EFB2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012" y="2299162"/>
                <a:ext cx="3228128" cy="830997"/>
              </a:xfrm>
              <a:prstGeom prst="rect">
                <a:avLst/>
              </a:prstGeom>
              <a:blipFill>
                <a:blip r:embed="rId4"/>
                <a:stretch>
                  <a:fillRect l="-3922" r="-3529" b="-447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43E72C60-0E98-2643-0ECA-497DD5F38034}"/>
                  </a:ext>
                </a:extLst>
              </p:cNvPr>
              <p:cNvSpPr txBox="1"/>
              <p:nvPr/>
            </p:nvSpPr>
            <p:spPr>
              <a:xfrm>
                <a:off x="6632196" y="2308307"/>
                <a:ext cx="2897909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kumimoji="1" lang="en-US" altLang="ja-JP" sz="5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ja-JP" altLang="en-US" sz="540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43E72C60-0E98-2643-0ECA-497DD5F38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196" y="2308307"/>
                <a:ext cx="2897909" cy="830997"/>
              </a:xfrm>
              <a:prstGeom prst="rect">
                <a:avLst/>
              </a:prstGeom>
              <a:blipFill>
                <a:blip r:embed="rId5"/>
                <a:stretch>
                  <a:fillRect l="-4367" r="-3930" b="-447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C975591-D6A0-91B9-12C9-5525B2065486}"/>
              </a:ext>
            </a:extLst>
          </p:cNvPr>
          <p:cNvSpPr txBox="1"/>
          <p:nvPr/>
        </p:nvSpPr>
        <p:spPr>
          <a:xfrm>
            <a:off x="874056" y="5138230"/>
            <a:ext cx="104438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方程式を解くためには</a:t>
            </a:r>
            <a:r>
              <a:rPr kumimoji="1" lang="ja-JP" altLang="en-US" sz="4000" b="1"/>
              <a:t>かけ算</a:t>
            </a:r>
            <a:r>
              <a:rPr kumimoji="1" lang="ja-JP" altLang="en-US" sz="4000"/>
              <a:t>の形がよいから</a:t>
            </a:r>
          </a:p>
        </p:txBody>
      </p:sp>
      <p:pic>
        <p:nvPicPr>
          <p:cNvPr id="8" name="図 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F9047FF-2312-98F9-E874-16813B8FAB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89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229BE6C-E36C-290B-242B-E14C9BCD80CE}"/>
              </a:ext>
            </a:extLst>
          </p:cNvPr>
          <p:cNvSpPr txBox="1"/>
          <p:nvPr/>
        </p:nvSpPr>
        <p:spPr>
          <a:xfrm>
            <a:off x="3323751" y="1097939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/>
              <a:t>共通因数でくくり出し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328A0C6-5AAD-2003-432E-3AADE0084D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5432"/>
          <a:stretch/>
        </p:blipFill>
        <p:spPr>
          <a:xfrm>
            <a:off x="1424119" y="2395923"/>
            <a:ext cx="4126676" cy="106116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D25BC9C-E74F-0B89-06C6-A8D5094B4F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067"/>
          <a:stretch/>
        </p:blipFill>
        <p:spPr>
          <a:xfrm>
            <a:off x="1278473" y="4225161"/>
            <a:ext cx="4413990" cy="97793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F9F75F1-36D7-DFD6-4BCD-75D3546EDB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099"/>
          <a:stretch/>
        </p:blipFill>
        <p:spPr>
          <a:xfrm>
            <a:off x="5692461" y="2367835"/>
            <a:ext cx="4990841" cy="106116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C16226A-5FA5-A247-2F51-3587AA1E7E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933"/>
          <a:stretch/>
        </p:blipFill>
        <p:spPr>
          <a:xfrm>
            <a:off x="5692462" y="4164392"/>
            <a:ext cx="4990841" cy="977936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4F4F2074-8A78-0F63-D879-BF5D6D393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2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DD4BAD6-ECBE-119B-EC85-9B74131BF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99" y="673100"/>
            <a:ext cx="8560661" cy="1041400"/>
          </a:xfrm>
          <a:prstGeom prst="rect">
            <a:avLst/>
          </a:prstGeom>
        </p:spPr>
      </p:pic>
      <p:pic>
        <p:nvPicPr>
          <p:cNvPr id="7" name="図 6" descr="テキスト, 手紙&#10;&#10;自動的に生成された説明">
            <a:extLst>
              <a:ext uri="{FF2B5EF4-FFF2-40B4-BE49-F238E27FC236}">
                <a16:creationId xmlns:a16="http://schemas.microsoft.com/office/drawing/2014/main" id="{356FC44F-D42F-CB2E-22DA-00AFAA6BC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195" y="1848506"/>
            <a:ext cx="7801610" cy="4035315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164DCFC-A725-0486-9679-EB8136822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2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39D652B1-CC8C-EFFB-E70C-82133225F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75" y="209549"/>
            <a:ext cx="1758950" cy="979209"/>
          </a:xfrm>
          <a:prstGeom prst="rect">
            <a:avLst/>
          </a:prstGeom>
        </p:spPr>
      </p:pic>
      <p:pic>
        <p:nvPicPr>
          <p:cNvPr id="5" name="図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1DB9F753-9899-981A-8CD3-2E30A2013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925" y="1441450"/>
            <a:ext cx="5640832" cy="79654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8F7490D-A898-EEC2-1D65-287545AE8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4400" y="2750312"/>
            <a:ext cx="8648192" cy="780288"/>
          </a:xfrm>
          <a:prstGeom prst="rect">
            <a:avLst/>
          </a:prstGeom>
        </p:spPr>
      </p:pic>
      <p:pic>
        <p:nvPicPr>
          <p:cNvPr id="9" name="図 8" descr="図形&#10;&#10;低い精度で自動的に生成された説明">
            <a:extLst>
              <a:ext uri="{FF2B5EF4-FFF2-40B4-BE49-F238E27FC236}">
                <a16:creationId xmlns:a16="http://schemas.microsoft.com/office/drawing/2014/main" id="{B72577FD-F823-4DED-04F9-16DE8B7D0FE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7352" b="-21782"/>
          <a:stretch/>
        </p:blipFill>
        <p:spPr>
          <a:xfrm>
            <a:off x="2300097" y="4178300"/>
            <a:ext cx="1871853" cy="989838"/>
          </a:xfrm>
          <a:prstGeom prst="rect">
            <a:avLst/>
          </a:prstGeom>
        </p:spPr>
      </p:pic>
      <p:sp>
        <p:nvSpPr>
          <p:cNvPr id="10" name="円/楕円 9">
            <a:extLst>
              <a:ext uri="{FF2B5EF4-FFF2-40B4-BE49-F238E27FC236}">
                <a16:creationId xmlns:a16="http://schemas.microsoft.com/office/drawing/2014/main" id="{A928D74C-4822-19CB-37F8-1C68A92ECFBD}"/>
              </a:ext>
            </a:extLst>
          </p:cNvPr>
          <p:cNvSpPr/>
          <p:nvPr/>
        </p:nvSpPr>
        <p:spPr>
          <a:xfrm>
            <a:off x="2931541" y="2749549"/>
            <a:ext cx="496316" cy="781051"/>
          </a:xfrm>
          <a:prstGeom prst="ellipse">
            <a:avLst/>
          </a:prstGeom>
          <a:solidFill>
            <a:srgbClr val="FF0000">
              <a:alpha val="3007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CB01E05B-AB9E-64F2-0092-58E74034FD22}"/>
              </a:ext>
            </a:extLst>
          </p:cNvPr>
          <p:cNvSpPr/>
          <p:nvPr/>
        </p:nvSpPr>
        <p:spPr>
          <a:xfrm>
            <a:off x="6855841" y="2692399"/>
            <a:ext cx="496316" cy="781051"/>
          </a:xfrm>
          <a:prstGeom prst="ellipse">
            <a:avLst/>
          </a:prstGeom>
          <a:solidFill>
            <a:srgbClr val="FF0000">
              <a:alpha val="3007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0406893C-A90E-ED1F-DA21-BB86C2C0453C}"/>
              </a:ext>
            </a:extLst>
          </p:cNvPr>
          <p:cNvSpPr/>
          <p:nvPr/>
        </p:nvSpPr>
        <p:spPr>
          <a:xfrm>
            <a:off x="3824033" y="2749549"/>
            <a:ext cx="496316" cy="781051"/>
          </a:xfrm>
          <a:prstGeom prst="ellipse">
            <a:avLst/>
          </a:prstGeom>
          <a:solidFill>
            <a:srgbClr val="007FBA">
              <a:alpha val="3007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8534316F-BBF6-89C0-A61C-2D5C2113CF18}"/>
              </a:ext>
            </a:extLst>
          </p:cNvPr>
          <p:cNvSpPr/>
          <p:nvPr/>
        </p:nvSpPr>
        <p:spPr>
          <a:xfrm>
            <a:off x="8551291" y="2749549"/>
            <a:ext cx="496316" cy="781051"/>
          </a:xfrm>
          <a:prstGeom prst="ellipse">
            <a:avLst/>
          </a:prstGeom>
          <a:solidFill>
            <a:srgbClr val="007FBA">
              <a:alpha val="3007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9F926A5C-F6F5-339C-7571-465ABEF476DE}"/>
              </a:ext>
            </a:extLst>
          </p:cNvPr>
          <p:cNvSpPr/>
          <p:nvPr/>
        </p:nvSpPr>
        <p:spPr>
          <a:xfrm>
            <a:off x="5595683" y="2749549"/>
            <a:ext cx="496316" cy="781051"/>
          </a:xfrm>
          <a:prstGeom prst="ellipse">
            <a:avLst/>
          </a:prstGeom>
          <a:solidFill>
            <a:schemeClr val="accent6">
              <a:alpha val="3007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5026F5B1-5A83-501D-6CCC-236114C01F87}"/>
              </a:ext>
            </a:extLst>
          </p:cNvPr>
          <p:cNvSpPr/>
          <p:nvPr/>
        </p:nvSpPr>
        <p:spPr>
          <a:xfrm>
            <a:off x="9424733" y="2749549"/>
            <a:ext cx="496316" cy="781051"/>
          </a:xfrm>
          <a:prstGeom prst="ellipse">
            <a:avLst/>
          </a:prstGeom>
          <a:solidFill>
            <a:schemeClr val="accent6">
              <a:alpha val="3007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 descr="図形&#10;&#10;低い精度で自動的に生成された説明">
            <a:extLst>
              <a:ext uri="{FF2B5EF4-FFF2-40B4-BE49-F238E27FC236}">
                <a16:creationId xmlns:a16="http://schemas.microsoft.com/office/drawing/2014/main" id="{9EC96344-85F4-6F53-510D-DCC99EA752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949" t="1" b="4000"/>
          <a:stretch/>
        </p:blipFill>
        <p:spPr>
          <a:xfrm>
            <a:off x="4318190" y="4235450"/>
            <a:ext cx="2460117" cy="780288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ED3CCFF-6653-F8A5-8D5B-D9CA0D9F2F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0203" y="601651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5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5F27B42A-104F-6B0D-0DCF-802AACA66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75" y="209549"/>
            <a:ext cx="1758950" cy="979209"/>
          </a:xfrm>
          <a:prstGeom prst="rect">
            <a:avLst/>
          </a:prstGeom>
        </p:spPr>
      </p:pic>
      <p:pic>
        <p:nvPicPr>
          <p:cNvPr id="4" name="図 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2F6E96F-61FE-3AC8-A2B1-36D2702A9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50" y="1651000"/>
            <a:ext cx="4470400" cy="8509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AE753951-8897-1CB3-B7CB-968E5A06C102}"/>
              </a:ext>
            </a:extLst>
          </p:cNvPr>
          <p:cNvSpPr/>
          <p:nvPr/>
        </p:nvSpPr>
        <p:spPr>
          <a:xfrm>
            <a:off x="5866384" y="1797049"/>
            <a:ext cx="496316" cy="781051"/>
          </a:xfrm>
          <a:prstGeom prst="ellipse">
            <a:avLst/>
          </a:prstGeom>
          <a:solidFill>
            <a:schemeClr val="accent6">
              <a:alpha val="3007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BB41601C-D424-DA30-795D-B6C0A9105354}"/>
              </a:ext>
            </a:extLst>
          </p:cNvPr>
          <p:cNvSpPr/>
          <p:nvPr/>
        </p:nvSpPr>
        <p:spPr>
          <a:xfrm>
            <a:off x="7161784" y="1777999"/>
            <a:ext cx="496316" cy="781051"/>
          </a:xfrm>
          <a:prstGeom prst="ellipse">
            <a:avLst/>
          </a:prstGeom>
          <a:solidFill>
            <a:schemeClr val="accent6">
              <a:alpha val="3007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26E8D9A3-4C29-D902-3BA4-E9338F7BE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0050" y="3105150"/>
            <a:ext cx="1231900" cy="685800"/>
          </a:xfrm>
          <a:prstGeom prst="rect">
            <a:avLst/>
          </a:prstGeom>
        </p:spPr>
      </p:pic>
      <p:pic>
        <p:nvPicPr>
          <p:cNvPr id="12" name="図 11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A1372CF2-1CE3-4D8A-DCB0-49E3FCF12E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4350" y="3016250"/>
            <a:ext cx="2641600" cy="863600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1C0518E-3621-F664-307B-04DCB87067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0203" y="601651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9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E323824-CCB5-DFE6-9B7D-B177B5484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1695450"/>
            <a:ext cx="7772400" cy="922357"/>
          </a:xfrm>
          <a:prstGeom prst="rect">
            <a:avLst/>
          </a:prstGeom>
        </p:spPr>
      </p:pic>
      <p:pic>
        <p:nvPicPr>
          <p:cNvPr id="4" name="図 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B41E6B84-C8B4-3357-94D4-5946332F2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75" y="209549"/>
            <a:ext cx="1758950" cy="979209"/>
          </a:xfrm>
          <a:prstGeom prst="rect">
            <a:avLst/>
          </a:prstGeom>
        </p:spPr>
      </p:pic>
      <p:pic>
        <p:nvPicPr>
          <p:cNvPr id="6" name="図 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FDEC534-BF53-E61A-1154-9EA56FFF8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300" y="3429000"/>
            <a:ext cx="2933700" cy="889000"/>
          </a:xfrm>
          <a:prstGeom prst="rect">
            <a:avLst/>
          </a:prstGeom>
        </p:spPr>
      </p:pic>
      <p:pic>
        <p:nvPicPr>
          <p:cNvPr id="8" name="図 7" descr="アイコン&#10;&#10;自動的に生成された説明">
            <a:extLst>
              <a:ext uri="{FF2B5EF4-FFF2-40B4-BE49-F238E27FC236}">
                <a16:creationId xmlns:a16="http://schemas.microsoft.com/office/drawing/2014/main" id="{D95A21A1-7E63-14DC-E9F7-CCAE5CCEDA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300" y="3467100"/>
            <a:ext cx="2298700" cy="850900"/>
          </a:xfrm>
          <a:prstGeom prst="rect">
            <a:avLst/>
          </a:prstGeom>
        </p:spPr>
      </p:pic>
      <p:sp>
        <p:nvSpPr>
          <p:cNvPr id="9" name="角丸四角形 8">
            <a:extLst>
              <a:ext uri="{FF2B5EF4-FFF2-40B4-BE49-F238E27FC236}">
                <a16:creationId xmlns:a16="http://schemas.microsoft.com/office/drawing/2014/main" id="{FAD150A6-4543-1711-9F7E-FAE12DD83852}"/>
              </a:ext>
            </a:extLst>
          </p:cNvPr>
          <p:cNvSpPr/>
          <p:nvPr/>
        </p:nvSpPr>
        <p:spPr>
          <a:xfrm>
            <a:off x="3829050" y="1695450"/>
            <a:ext cx="2101850" cy="922357"/>
          </a:xfrm>
          <a:prstGeom prst="roundRect">
            <a:avLst>
              <a:gd name="adj" fmla="val 39386"/>
            </a:avLst>
          </a:prstGeom>
          <a:solidFill>
            <a:schemeClr val="accent5">
              <a:lumMod val="60000"/>
              <a:lumOff val="40000"/>
              <a:alpha val="301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C139D2A1-8695-EA33-46D2-9C86D4B5DC57}"/>
              </a:ext>
            </a:extLst>
          </p:cNvPr>
          <p:cNvSpPr/>
          <p:nvPr/>
        </p:nvSpPr>
        <p:spPr>
          <a:xfrm>
            <a:off x="7296150" y="1714500"/>
            <a:ext cx="2101850" cy="922357"/>
          </a:xfrm>
          <a:prstGeom prst="roundRect">
            <a:avLst>
              <a:gd name="adj" fmla="val 39386"/>
            </a:avLst>
          </a:prstGeom>
          <a:solidFill>
            <a:schemeClr val="accent5">
              <a:lumMod val="60000"/>
              <a:lumOff val="40000"/>
              <a:alpha val="301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88F8647-338C-A442-C218-EE2EE413EF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0203" y="601651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85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99516B0E-CAC1-B270-700B-6BAC9B960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75" y="209549"/>
            <a:ext cx="1758950" cy="97920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69794E3-3979-05EC-E62A-81B14096B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250" y="1558508"/>
            <a:ext cx="8108950" cy="85156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2EA9671-9183-54B3-E9D1-7603704B7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050" y="2777065"/>
            <a:ext cx="7581900" cy="927100"/>
          </a:xfrm>
          <a:prstGeom prst="rect">
            <a:avLst/>
          </a:prstGeom>
        </p:spPr>
      </p:pic>
      <p:pic>
        <p:nvPicPr>
          <p:cNvPr id="8" name="図 7" descr="テキスト&#10;&#10;低い精度で自動的に生成された説明">
            <a:extLst>
              <a:ext uri="{FF2B5EF4-FFF2-40B4-BE49-F238E27FC236}">
                <a16:creationId xmlns:a16="http://schemas.microsoft.com/office/drawing/2014/main" id="{4B2A45A6-564B-49DC-D9BB-7A6EF0815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5050" y="4279900"/>
            <a:ext cx="2946400" cy="850900"/>
          </a:xfrm>
          <a:prstGeom prst="rect">
            <a:avLst/>
          </a:prstGeom>
        </p:spPr>
      </p:pic>
      <p:pic>
        <p:nvPicPr>
          <p:cNvPr id="10" name="図 9" descr="アイコン&#10;&#10;自動的に生成された説明">
            <a:extLst>
              <a:ext uri="{FF2B5EF4-FFF2-40B4-BE49-F238E27FC236}">
                <a16:creationId xmlns:a16="http://schemas.microsoft.com/office/drawing/2014/main" id="{5FE8322D-B703-6DED-8BBF-C517363BCE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9075" y="4305300"/>
            <a:ext cx="2362200" cy="825500"/>
          </a:xfrm>
          <a:prstGeom prst="rect">
            <a:avLst/>
          </a:prstGeom>
        </p:spPr>
      </p:pic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B6807B00-02D2-8D3C-4B02-CA7795775713}"/>
              </a:ext>
            </a:extLst>
          </p:cNvPr>
          <p:cNvSpPr/>
          <p:nvPr/>
        </p:nvSpPr>
        <p:spPr>
          <a:xfrm>
            <a:off x="3063875" y="1558508"/>
            <a:ext cx="2101850" cy="922357"/>
          </a:xfrm>
          <a:prstGeom prst="roundRect">
            <a:avLst>
              <a:gd name="adj" fmla="val 39386"/>
            </a:avLst>
          </a:prstGeom>
          <a:solidFill>
            <a:schemeClr val="accent5">
              <a:lumMod val="60000"/>
              <a:lumOff val="40000"/>
              <a:alpha val="301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96A0B7BD-2CFD-DF88-3C33-1518E97BD41C}"/>
              </a:ext>
            </a:extLst>
          </p:cNvPr>
          <p:cNvSpPr/>
          <p:nvPr/>
        </p:nvSpPr>
        <p:spPr>
          <a:xfrm>
            <a:off x="6626225" y="1539458"/>
            <a:ext cx="2101850" cy="922357"/>
          </a:xfrm>
          <a:prstGeom prst="roundRect">
            <a:avLst>
              <a:gd name="adj" fmla="val 39386"/>
            </a:avLst>
          </a:prstGeom>
          <a:solidFill>
            <a:schemeClr val="accent3">
              <a:lumMod val="60000"/>
              <a:lumOff val="40000"/>
              <a:alpha val="301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E579D577-4FE4-CDB5-B986-9DDC6C009436}"/>
              </a:ext>
            </a:extLst>
          </p:cNvPr>
          <p:cNvSpPr/>
          <p:nvPr/>
        </p:nvSpPr>
        <p:spPr>
          <a:xfrm>
            <a:off x="3159125" y="2815808"/>
            <a:ext cx="2101850" cy="922357"/>
          </a:xfrm>
          <a:prstGeom prst="roundRect">
            <a:avLst>
              <a:gd name="adj" fmla="val 39386"/>
            </a:avLst>
          </a:prstGeom>
          <a:solidFill>
            <a:schemeClr val="accent5">
              <a:lumMod val="60000"/>
              <a:lumOff val="40000"/>
              <a:alpha val="301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7A8878C7-66DD-CD17-DFEC-BAAF9B21E2F7}"/>
              </a:ext>
            </a:extLst>
          </p:cNvPr>
          <p:cNvSpPr/>
          <p:nvPr/>
        </p:nvSpPr>
        <p:spPr>
          <a:xfrm>
            <a:off x="6778624" y="2834858"/>
            <a:ext cx="2441575" cy="922357"/>
          </a:xfrm>
          <a:prstGeom prst="roundRect">
            <a:avLst>
              <a:gd name="adj" fmla="val 39386"/>
            </a:avLst>
          </a:prstGeom>
          <a:solidFill>
            <a:schemeClr val="accent5">
              <a:lumMod val="60000"/>
              <a:lumOff val="40000"/>
              <a:alpha val="301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160B2A0-C348-638C-6A7A-CD8F8B18B9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20203" y="601651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34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24399AC-2F30-C872-AAAD-239C2D5E7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450" y="1193800"/>
            <a:ext cx="7162800" cy="865505"/>
          </a:xfrm>
          <a:prstGeom prst="rect">
            <a:avLst/>
          </a:prstGeom>
        </p:spPr>
      </p:pic>
      <p:pic>
        <p:nvPicPr>
          <p:cNvPr id="5" name="図 4" descr="テキスト, 手紙&#10;&#10;自動的に生成された説明">
            <a:extLst>
              <a:ext uri="{FF2B5EF4-FFF2-40B4-BE49-F238E27FC236}">
                <a16:creationId xmlns:a16="http://schemas.microsoft.com/office/drawing/2014/main" id="{C726EE24-4BCD-4267-0108-046D14E65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100" y="2201603"/>
            <a:ext cx="6280150" cy="4051185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0B7A0A3-84FC-4A6A-FC4C-603650C377DB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7979CE0-B1A1-0235-95DF-6A86A1DE3379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</p:spTree>
    <p:extLst>
      <p:ext uri="{BB962C8B-B14F-4D97-AF65-F5344CB8AC3E}">
        <p14:creationId xmlns:p14="http://schemas.microsoft.com/office/powerpoint/2010/main" val="4011648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7A7FA5E3-368E-F157-B2AD-7AA5E4247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342900"/>
            <a:ext cx="1708150" cy="916103"/>
          </a:xfrm>
          <a:prstGeom prst="rect">
            <a:avLst/>
          </a:prstGeom>
        </p:spPr>
      </p:pic>
      <p:pic>
        <p:nvPicPr>
          <p:cNvPr id="5" name="図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072FC462-DABF-903B-5010-35B5566D7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447800"/>
            <a:ext cx="4876800" cy="838200"/>
          </a:xfrm>
          <a:prstGeom prst="rect">
            <a:avLst/>
          </a:prstGeom>
        </p:spPr>
      </p:pic>
      <p:pic>
        <p:nvPicPr>
          <p:cNvPr id="7" name="図 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14F9B7E1-DBD4-1944-14ED-7EDFECF951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950" y="1460500"/>
            <a:ext cx="4229100" cy="8255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992CEA9-FF7C-E27B-7FA0-C5BC8EC786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9400" y="3399575"/>
            <a:ext cx="7772400" cy="835876"/>
          </a:xfrm>
          <a:prstGeom prst="rect">
            <a:avLst/>
          </a:prstGeom>
        </p:spPr>
      </p:pic>
      <p:pic>
        <p:nvPicPr>
          <p:cNvPr id="11" name="図 10" descr="アイコン&#10;&#10;自動的に生成された説明">
            <a:extLst>
              <a:ext uri="{FF2B5EF4-FFF2-40B4-BE49-F238E27FC236}">
                <a16:creationId xmlns:a16="http://schemas.microsoft.com/office/drawing/2014/main" id="{36A2477A-BE4D-BF25-BE8E-9A16CAE075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9150" y="4546600"/>
            <a:ext cx="6057900" cy="850900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D107E8F-8F96-68F3-F9BA-35853B5D1B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20203" y="601651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3E1F8B2E-9E13-8178-5219-6B34E114D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342900"/>
            <a:ext cx="1708150" cy="91610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B638493-FCF1-E34D-4142-D54792700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403350"/>
            <a:ext cx="7772400" cy="814946"/>
          </a:xfrm>
          <a:prstGeom prst="rect">
            <a:avLst/>
          </a:prstGeom>
        </p:spPr>
      </p:pic>
      <p:pic>
        <p:nvPicPr>
          <p:cNvPr id="6" name="図 5" descr="アイコン&#10;&#10;自動的に生成された説明">
            <a:extLst>
              <a:ext uri="{FF2B5EF4-FFF2-40B4-BE49-F238E27FC236}">
                <a16:creationId xmlns:a16="http://schemas.microsoft.com/office/drawing/2014/main" id="{42384DDF-92D0-6950-5D12-E78A6F444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900" y="2391041"/>
            <a:ext cx="5069444" cy="81494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F42A764-6B8C-F342-D7DF-D2F9FA57E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3696226"/>
            <a:ext cx="7772400" cy="82068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062631B-B9BC-C83E-0168-287554F602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0900" y="4674895"/>
            <a:ext cx="6959600" cy="779755"/>
          </a:xfrm>
          <a:prstGeom prst="rect">
            <a:avLst/>
          </a:prstGeom>
        </p:spPr>
      </p:pic>
      <p:pic>
        <p:nvPicPr>
          <p:cNvPr id="12" name="図 11" descr="アイコン&#10;&#10;自動的に生成された説明">
            <a:extLst>
              <a:ext uri="{FF2B5EF4-FFF2-40B4-BE49-F238E27FC236}">
                <a16:creationId xmlns:a16="http://schemas.microsoft.com/office/drawing/2014/main" id="{EC84CE85-2AD9-FBD6-C8C5-65041F0591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0900" y="5612631"/>
            <a:ext cx="4934569" cy="779755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090DC20C-FCEF-57B3-C1EE-AE23931A72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20203" y="601651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67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63BFCDA0-AB3F-AC88-78FE-2E2E29758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342900"/>
            <a:ext cx="1708150" cy="916103"/>
          </a:xfrm>
          <a:prstGeom prst="rect">
            <a:avLst/>
          </a:prstGeom>
        </p:spPr>
      </p:pic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C9730C6-1873-2CD7-7806-C4AE9666F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375" y="1574800"/>
            <a:ext cx="6896100" cy="850900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362BCDF-F81C-73C5-072E-7971E115A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0203" y="6016519"/>
            <a:ext cx="1041710" cy="481985"/>
          </a:xfrm>
          <a:prstGeom prst="rect">
            <a:avLst/>
          </a:prstGeom>
        </p:spPr>
      </p:pic>
      <p:pic>
        <p:nvPicPr>
          <p:cNvPr id="7" name="図 6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C659C0D-8A85-7E03-724E-387121C82E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908" y="2598963"/>
            <a:ext cx="6312806" cy="887477"/>
          </a:xfrm>
          <a:prstGeom prst="rect">
            <a:avLst/>
          </a:prstGeom>
        </p:spPr>
      </p:pic>
      <p:pic>
        <p:nvPicPr>
          <p:cNvPr id="11" name="図 1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5386E05-3056-1984-BA6A-C5F29673F9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0908" y="3659703"/>
            <a:ext cx="5891892" cy="742410"/>
          </a:xfrm>
          <a:prstGeom prst="rect">
            <a:avLst/>
          </a:prstGeom>
        </p:spPr>
      </p:pic>
      <p:pic>
        <p:nvPicPr>
          <p:cNvPr id="13" name="図 1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6049903-98B6-7B9E-EC1A-9E4EFC3777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0908" y="4575376"/>
            <a:ext cx="4890222" cy="74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49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255B0-36EC-FD12-30B2-20241D2EE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0548556-930E-44E4-DAE9-58FB858A66CC}"/>
              </a:ext>
            </a:extLst>
          </p:cNvPr>
          <p:cNvSpPr txBox="1"/>
          <p:nvPr/>
        </p:nvSpPr>
        <p:spPr>
          <a:xfrm>
            <a:off x="3496534" y="7266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63FFBE-3167-52D0-A277-86FBDEA739AF}"/>
              </a:ext>
            </a:extLst>
          </p:cNvPr>
          <p:cNvSpPr txBox="1"/>
          <p:nvPr/>
        </p:nvSpPr>
        <p:spPr>
          <a:xfrm>
            <a:off x="1593147" y="1840672"/>
            <a:ext cx="8676716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 b="1"/>
              <a:t>因数分解</a:t>
            </a:r>
            <a:r>
              <a:rPr lang="ja-JP" altLang="en-US" sz="4400"/>
              <a:t>とは何かを理解する</a:t>
            </a:r>
            <a:r>
              <a:rPr kumimoji="1" lang="ja-JP" altLang="en-US" sz="4400"/>
              <a:t>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179CCD6-3CAE-E70F-BCD5-E4C4168241C5}"/>
              </a:ext>
            </a:extLst>
          </p:cNvPr>
          <p:cNvSpPr txBox="1"/>
          <p:nvPr/>
        </p:nvSpPr>
        <p:spPr>
          <a:xfrm>
            <a:off x="2769326" y="4290273"/>
            <a:ext cx="807371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・共通因数で</a:t>
            </a:r>
            <a:r>
              <a:rPr kumimoji="1" lang="ja-JP" altLang="en-US" sz="3600" b="1"/>
              <a:t>くくり出し</a:t>
            </a:r>
            <a:endParaRPr kumimoji="1" lang="en-US" altLang="ja-JP" sz="3600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652C4C9-91A3-260F-D683-84C2D8ED5B89}"/>
              </a:ext>
            </a:extLst>
          </p:cNvPr>
          <p:cNvSpPr txBox="1"/>
          <p:nvPr/>
        </p:nvSpPr>
        <p:spPr>
          <a:xfrm>
            <a:off x="1593147" y="2773085"/>
            <a:ext cx="9212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/>
              <a:t>因数分解：多項式を大きな形で</a:t>
            </a:r>
            <a:r>
              <a:rPr kumimoji="1" lang="ja-JP" altLang="en-US" sz="3200" b="1">
                <a:solidFill>
                  <a:srgbClr val="E87095"/>
                </a:solidFill>
              </a:rPr>
              <a:t>積の形</a:t>
            </a:r>
            <a:r>
              <a:rPr kumimoji="1" lang="ja-JP" altLang="en-US" sz="3200"/>
              <a:t>にすること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CF0E9B7-3C22-CF55-BBEF-F0FE79D80EDE}"/>
              </a:ext>
            </a:extLst>
          </p:cNvPr>
          <p:cNvSpPr txBox="1"/>
          <p:nvPr/>
        </p:nvSpPr>
        <p:spPr>
          <a:xfrm>
            <a:off x="2409057" y="3429000"/>
            <a:ext cx="7130157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kumimoji="1" lang="ja-JP" altLang="en-US" sz="3600">
                <a:solidFill>
                  <a:schemeClr val="accent1"/>
                </a:solidFill>
              </a:rPr>
              <a:t>○</a:t>
            </a:r>
            <a:r>
              <a:rPr kumimoji="1" lang="en-US" altLang="ja-JP" sz="3600" dirty="0">
                <a:solidFill>
                  <a:schemeClr val="accent1"/>
                </a:solidFill>
              </a:rPr>
              <a:t>+</a:t>
            </a:r>
            <a:r>
              <a:rPr kumimoji="1" lang="ja-JP" altLang="en-US" sz="3600">
                <a:solidFill>
                  <a:schemeClr val="accent1"/>
                </a:solidFill>
              </a:rPr>
              <a:t>▲</a:t>
            </a:r>
            <a:r>
              <a:rPr kumimoji="1" lang="en-US" altLang="ja-JP" sz="3600" dirty="0">
                <a:solidFill>
                  <a:schemeClr val="accent1"/>
                </a:solidFill>
              </a:rPr>
              <a:t>+</a:t>
            </a:r>
            <a:r>
              <a:rPr lang="ja-JP" altLang="en-US" sz="3600">
                <a:solidFill>
                  <a:schemeClr val="accent1"/>
                </a:solidFill>
              </a:rPr>
              <a:t>■</a:t>
            </a:r>
            <a:r>
              <a:rPr lang="en-US" altLang="ja-JP" sz="3600" dirty="0">
                <a:solidFill>
                  <a:schemeClr val="accent1"/>
                </a:solidFill>
              </a:rPr>
              <a:t>‥‥=(</a:t>
            </a:r>
            <a:r>
              <a:rPr lang="ja-JP" altLang="en-US" sz="3600">
                <a:solidFill>
                  <a:schemeClr val="accent1"/>
                </a:solidFill>
              </a:rPr>
              <a:t>★</a:t>
            </a:r>
            <a:r>
              <a:rPr lang="en-US" altLang="ja-JP" sz="3600" dirty="0">
                <a:solidFill>
                  <a:schemeClr val="accent1"/>
                </a:solidFill>
              </a:rPr>
              <a:t>+</a:t>
            </a:r>
            <a:r>
              <a:rPr lang="ja-JP" altLang="en-US" sz="3600">
                <a:solidFill>
                  <a:schemeClr val="accent1"/>
                </a:solidFill>
              </a:rPr>
              <a:t>●</a:t>
            </a:r>
            <a:r>
              <a:rPr lang="en-US" altLang="ja-JP" sz="3600" dirty="0">
                <a:solidFill>
                  <a:schemeClr val="accent1"/>
                </a:solidFill>
              </a:rPr>
              <a:t>)×(</a:t>
            </a:r>
            <a:r>
              <a:rPr lang="ja-JP" altLang="en-US" sz="3600">
                <a:solidFill>
                  <a:schemeClr val="accent1"/>
                </a:solidFill>
              </a:rPr>
              <a:t>◆＋▽</a:t>
            </a:r>
            <a:r>
              <a:rPr lang="en-US" altLang="ja-JP" sz="3600" dirty="0">
                <a:solidFill>
                  <a:schemeClr val="accent1"/>
                </a:solidFill>
              </a:rPr>
              <a:t>)</a:t>
            </a:r>
            <a:endParaRPr kumimoji="1" lang="en-US" altLang="ja-JP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427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25D34-07E5-3AE4-2E2B-CD51249E5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2777160-D7FA-D995-7267-6671787FC932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7458AEA-F7DE-2D7E-317E-821015968820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4AF8A8C-3F50-66C2-ED08-CC3B836554B5}"/>
              </a:ext>
            </a:extLst>
          </p:cNvPr>
          <p:cNvSpPr txBox="1"/>
          <p:nvPr/>
        </p:nvSpPr>
        <p:spPr>
          <a:xfrm>
            <a:off x="344556" y="1346103"/>
            <a:ext cx="106811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数と式「因数分解</a:t>
            </a:r>
            <a:r>
              <a:rPr lang="en-US" altLang="ja-JP" sz="4800" b="1" dirty="0">
                <a:solidFill>
                  <a:schemeClr val="bg1"/>
                </a:solidFill>
              </a:rPr>
              <a:t>(</a:t>
            </a:r>
            <a:r>
              <a:rPr lang="ja-JP" altLang="en-US" sz="4800" b="1">
                <a:solidFill>
                  <a:schemeClr val="bg1"/>
                </a:solidFill>
              </a:rPr>
              <a:t>くくり出し</a:t>
            </a:r>
            <a:r>
              <a:rPr lang="en-US" altLang="ja-JP" sz="4800" b="1" dirty="0">
                <a:solidFill>
                  <a:schemeClr val="bg1"/>
                </a:solidFill>
              </a:rPr>
              <a:t>)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1DAFFA4-5BD9-1A83-F851-05201D26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2769704"/>
            <a:ext cx="9938524" cy="114545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D074A34-B680-4C34-EE50-CBC624B95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450" y="4153700"/>
            <a:ext cx="7630768" cy="875938"/>
          </a:xfrm>
          <a:prstGeom prst="rect">
            <a:avLst/>
          </a:prstGeom>
        </p:spPr>
      </p:pic>
      <p:pic>
        <p:nvPicPr>
          <p:cNvPr id="13" name="図 12" descr="アイコン&#10;&#10;低い精度で自動的に生成された説明">
            <a:extLst>
              <a:ext uri="{FF2B5EF4-FFF2-40B4-BE49-F238E27FC236}">
                <a16:creationId xmlns:a16="http://schemas.microsoft.com/office/drawing/2014/main" id="{C3351A80-4646-3631-0E7B-6FA33B486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450" y="5287274"/>
            <a:ext cx="6401084" cy="82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91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248</Words>
  <Application>Microsoft Macintosh PowerPoint</Application>
  <PresentationFormat>ワイド画面</PresentationFormat>
  <Paragraphs>35</Paragraphs>
  <Slides>17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2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10</cp:revision>
  <dcterms:created xsi:type="dcterms:W3CDTF">2024-12-21T06:28:55Z</dcterms:created>
  <dcterms:modified xsi:type="dcterms:W3CDTF">2025-02-02T06:57:11Z</dcterms:modified>
</cp:coreProperties>
</file>