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1" r:id="rId3"/>
    <p:sldId id="270" r:id="rId4"/>
    <p:sldId id="276" r:id="rId5"/>
    <p:sldId id="275" r:id="rId6"/>
    <p:sldId id="274" r:id="rId7"/>
    <p:sldId id="273" r:id="rId8"/>
    <p:sldId id="272" r:id="rId9"/>
    <p:sldId id="278" r:id="rId10"/>
    <p:sldId id="281" r:id="rId11"/>
    <p:sldId id="277" r:id="rId12"/>
    <p:sldId id="280" r:id="rId13"/>
    <p:sldId id="279" r:id="rId1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4"/>
    <p:restoredTop sz="94752"/>
  </p:normalViewPr>
  <p:slideViewPr>
    <p:cSldViewPr snapToGrid="0">
      <p:cViewPr varScale="1">
        <p:scale>
          <a:sx n="71" d="100"/>
          <a:sy n="71" d="100"/>
        </p:scale>
        <p:origin x="168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10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16573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数と式「乗法公式の図形的意味」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15" name="図 14" descr="図形, 四角形&#10;&#10;自動的に生成された説明">
            <a:extLst>
              <a:ext uri="{FF2B5EF4-FFF2-40B4-BE49-F238E27FC236}">
                <a16:creationId xmlns:a16="http://schemas.microsoft.com/office/drawing/2014/main" id="{6D196F5D-62CF-55DA-7747-E270CA46F3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6448"/>
          <a:stretch/>
        </p:blipFill>
        <p:spPr>
          <a:xfrm>
            <a:off x="344556" y="2697365"/>
            <a:ext cx="11272188" cy="416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2FC130D-8262-3D01-2397-047DC51E919E}"/>
              </a:ext>
            </a:extLst>
          </p:cNvPr>
          <p:cNvSpPr txBox="1"/>
          <p:nvPr/>
        </p:nvSpPr>
        <p:spPr>
          <a:xfrm>
            <a:off x="3849231" y="14189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7BB6731-9EDA-19CE-5DED-CC8DF7A2EF0C}"/>
              </a:ext>
            </a:extLst>
          </p:cNvPr>
          <p:cNvSpPr txBox="1"/>
          <p:nvPr/>
        </p:nvSpPr>
        <p:spPr>
          <a:xfrm>
            <a:off x="939486" y="2609676"/>
            <a:ext cx="9121538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乗法公式の図形的な意味を考える。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6784872C-1F64-0374-8787-E662E32F9798}"/>
                  </a:ext>
                </a:extLst>
              </p:cNvPr>
              <p:cNvSpPr txBox="1"/>
              <p:nvPr/>
            </p:nvSpPr>
            <p:spPr>
              <a:xfrm>
                <a:off x="1064176" y="3478883"/>
                <a:ext cx="10448951" cy="144655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4400"/>
                  <a:t>・より深く公式を理解する。</a:t>
                </a:r>
                <a:endParaRPr kumimoji="1" lang="en-US" altLang="ja-JP" sz="4400" dirty="0"/>
              </a:p>
              <a:p>
                <a:r>
                  <a:rPr lang="ja-JP" altLang="en-US" sz="4400"/>
                  <a:t>・公式を発展させ、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4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ja-JP" sz="4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ja-JP" sz="4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sz="4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ja-JP" sz="4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sz="4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altLang="ja-JP" sz="4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ja-JP" sz="4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ja-JP" altLang="en-US" sz="4400"/>
                  <a:t>を考える。</a:t>
                </a:r>
                <a:endParaRPr kumimoji="1" lang="ja-JP" altLang="en-US" sz="44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6784872C-1F64-0374-8787-E662E32F9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176" y="3478883"/>
                <a:ext cx="10448951" cy="1446550"/>
              </a:xfrm>
              <a:prstGeom prst="rect">
                <a:avLst/>
              </a:prstGeom>
              <a:blipFill>
                <a:blip r:embed="rId2"/>
                <a:stretch>
                  <a:fillRect l="-2430" t="-8772" r="-7776" b="-2017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41F27EB-47A4-E2B8-6251-49BA461B2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122" y="447221"/>
            <a:ext cx="6872705" cy="793749"/>
          </a:xfrm>
          <a:prstGeom prst="rect">
            <a:avLst/>
          </a:prstGeom>
        </p:spPr>
      </p:pic>
      <p:pic>
        <p:nvPicPr>
          <p:cNvPr id="5" name="図 4" descr="図形, 四角形&#10;&#10;自動的に生成された説明">
            <a:extLst>
              <a:ext uri="{FF2B5EF4-FFF2-40B4-BE49-F238E27FC236}">
                <a16:creationId xmlns:a16="http://schemas.microsoft.com/office/drawing/2014/main" id="{A1CF39CE-E272-8BC1-1735-ECA3E5C1F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92" y="1579337"/>
            <a:ext cx="5092700" cy="4940300"/>
          </a:xfrm>
          <a:prstGeom prst="rect">
            <a:avLst/>
          </a:prstGeom>
        </p:spPr>
      </p:pic>
      <p:pic>
        <p:nvPicPr>
          <p:cNvPr id="6" name="図 5" descr="図形, 四角形&#10;&#10;自動的に生成された説明">
            <a:extLst>
              <a:ext uri="{FF2B5EF4-FFF2-40B4-BE49-F238E27FC236}">
                <a16:creationId xmlns:a16="http://schemas.microsoft.com/office/drawing/2014/main" id="{5BB55C63-D2B5-9393-2921-B8A8CC864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478" y="1535794"/>
            <a:ext cx="5092700" cy="49403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92339CBA-003C-A5DD-AE15-2A11E8FAB7B1}"/>
                  </a:ext>
                </a:extLst>
              </p:cNvPr>
              <p:cNvSpPr txBox="1"/>
              <p:nvPr/>
            </p:nvSpPr>
            <p:spPr>
              <a:xfrm>
                <a:off x="643163" y="4139196"/>
                <a:ext cx="413659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92339CBA-003C-A5DD-AE15-2A11E8FAB7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163" y="4139196"/>
                <a:ext cx="413659" cy="492443"/>
              </a:xfrm>
              <a:prstGeom prst="rect">
                <a:avLst/>
              </a:prstGeom>
              <a:blipFill>
                <a:blip r:embed="rId4"/>
                <a:stretch>
                  <a:fillRect l="-29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708DFBB-017B-B1AA-C6AF-AF6A262BA5F2}"/>
                  </a:ext>
                </a:extLst>
              </p:cNvPr>
              <p:cNvSpPr txBox="1"/>
              <p:nvPr/>
            </p:nvSpPr>
            <p:spPr>
              <a:xfrm>
                <a:off x="2352220" y="5758545"/>
                <a:ext cx="337457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708DFBB-017B-B1AA-C6AF-AF6A262BA5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220" y="5758545"/>
                <a:ext cx="337457" cy="584775"/>
              </a:xfrm>
              <a:prstGeom prst="rect">
                <a:avLst/>
              </a:prstGeom>
              <a:blipFill>
                <a:blip r:embed="rId5"/>
                <a:stretch>
                  <a:fillRect l="-3704" r="-2222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EA66DF59-F018-D0E8-FE98-66FA9C7D2BED}"/>
                  </a:ext>
                </a:extLst>
              </p:cNvPr>
              <p:cNvSpPr txBox="1"/>
              <p:nvPr/>
            </p:nvSpPr>
            <p:spPr>
              <a:xfrm>
                <a:off x="8143420" y="5725888"/>
                <a:ext cx="337457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EA66DF59-F018-D0E8-FE98-66FA9C7D2B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420" y="5725888"/>
                <a:ext cx="337457" cy="584775"/>
              </a:xfrm>
              <a:prstGeom prst="rect">
                <a:avLst/>
              </a:prstGeom>
              <a:blipFill>
                <a:blip r:embed="rId6"/>
                <a:stretch>
                  <a:fillRect l="-3704" r="-2222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9E4F13BA-F1AD-51B8-BB95-11144BEBB782}"/>
                  </a:ext>
                </a:extLst>
              </p:cNvPr>
              <p:cNvSpPr txBox="1"/>
              <p:nvPr/>
            </p:nvSpPr>
            <p:spPr>
              <a:xfrm>
                <a:off x="6489781" y="4125342"/>
                <a:ext cx="413659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9E4F13BA-F1AD-51B8-BB95-11144BEBB7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9781" y="4125342"/>
                <a:ext cx="413659" cy="492443"/>
              </a:xfrm>
              <a:prstGeom prst="rect">
                <a:avLst/>
              </a:prstGeom>
              <a:blipFill>
                <a:blip r:embed="rId7"/>
                <a:stretch>
                  <a:fillRect l="-303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B6E83060-F415-89C3-0BD0-A3ADA428E28B}"/>
                  </a:ext>
                </a:extLst>
              </p:cNvPr>
              <p:cNvSpPr txBox="1"/>
              <p:nvPr/>
            </p:nvSpPr>
            <p:spPr>
              <a:xfrm>
                <a:off x="6462072" y="2213414"/>
                <a:ext cx="413659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B6E83060-F415-89C3-0BD0-A3ADA428E2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2072" y="2213414"/>
                <a:ext cx="413659" cy="492443"/>
              </a:xfrm>
              <a:prstGeom prst="rect">
                <a:avLst/>
              </a:prstGeom>
              <a:blipFill>
                <a:blip r:embed="rId8"/>
                <a:stretch>
                  <a:fillRect l="-11765" r="-8824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A9546F54-C53D-8FDB-3982-E554BDFE133D}"/>
                  </a:ext>
                </a:extLst>
              </p:cNvPr>
              <p:cNvSpPr txBox="1"/>
              <p:nvPr/>
            </p:nvSpPr>
            <p:spPr>
              <a:xfrm>
                <a:off x="643163" y="2282687"/>
                <a:ext cx="413659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A9546F54-C53D-8FDB-3982-E554BDFE1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163" y="2282687"/>
                <a:ext cx="413659" cy="492443"/>
              </a:xfrm>
              <a:prstGeom prst="rect">
                <a:avLst/>
              </a:prstGeom>
              <a:blipFill>
                <a:blip r:embed="rId9"/>
                <a:stretch>
                  <a:fillRect l="-11765" r="-8824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F584510-C410-8CF7-3C6D-CF2BCB2DC1FF}"/>
                  </a:ext>
                </a:extLst>
              </p:cNvPr>
              <p:cNvSpPr txBox="1"/>
              <p:nvPr/>
            </p:nvSpPr>
            <p:spPr>
              <a:xfrm>
                <a:off x="4259200" y="5801740"/>
                <a:ext cx="413659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F584510-C410-8CF7-3C6D-CF2BCB2DC1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200" y="5801740"/>
                <a:ext cx="413659" cy="492443"/>
              </a:xfrm>
              <a:prstGeom prst="rect">
                <a:avLst/>
              </a:prstGeom>
              <a:blipFill>
                <a:blip r:embed="rId10"/>
                <a:stretch>
                  <a:fillRect l="-11765" r="-8824" b="-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B68BF919-59BE-DD22-D57D-8274ADE99CFE}"/>
                  </a:ext>
                </a:extLst>
              </p:cNvPr>
              <p:cNvSpPr txBox="1"/>
              <p:nvPr/>
            </p:nvSpPr>
            <p:spPr>
              <a:xfrm>
                <a:off x="10091964" y="5829451"/>
                <a:ext cx="413659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B68BF919-59BE-DD22-D57D-8274ADE99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1964" y="5829451"/>
                <a:ext cx="413659" cy="492443"/>
              </a:xfrm>
              <a:prstGeom prst="rect">
                <a:avLst/>
              </a:prstGeom>
              <a:blipFill>
                <a:blip r:embed="rId11"/>
                <a:stretch>
                  <a:fillRect l="-11765" r="-8824" b="-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92D8BE1-C950-D39E-04C5-40D9D4EFBE70}"/>
              </a:ext>
            </a:extLst>
          </p:cNvPr>
          <p:cNvSpPr/>
          <p:nvPr/>
        </p:nvSpPr>
        <p:spPr>
          <a:xfrm>
            <a:off x="1260764" y="1884218"/>
            <a:ext cx="3810000" cy="3841670"/>
          </a:xfrm>
          <a:prstGeom prst="rect">
            <a:avLst/>
          </a:prstGeom>
          <a:solidFill>
            <a:srgbClr val="D0DDA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97A522D5-F0A2-3E4F-4F58-730224089E1B}"/>
                  </a:ext>
                </a:extLst>
              </p:cNvPr>
              <p:cNvSpPr txBox="1"/>
              <p:nvPr/>
            </p:nvSpPr>
            <p:spPr>
              <a:xfrm>
                <a:off x="8138472" y="4097633"/>
                <a:ext cx="413659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32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32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kumimoji="1" lang="en-US" altLang="ja-JP" sz="32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97A522D5-F0A2-3E4F-4F58-730224089E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8472" y="4097633"/>
                <a:ext cx="413659" cy="492443"/>
              </a:xfrm>
              <a:prstGeom prst="rect">
                <a:avLst/>
              </a:prstGeom>
              <a:blipFill>
                <a:blip r:embed="rId12"/>
                <a:stretch>
                  <a:fillRect l="-20588" r="-2058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3F88C67-D5C6-1ACE-B902-36B940B61755}"/>
                  </a:ext>
                </a:extLst>
              </p:cNvPr>
              <p:cNvSpPr txBox="1"/>
              <p:nvPr/>
            </p:nvSpPr>
            <p:spPr>
              <a:xfrm>
                <a:off x="10119672" y="2199560"/>
                <a:ext cx="413659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32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32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kumimoji="1" lang="en-US" altLang="ja-JP" sz="32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3F88C67-D5C6-1ACE-B902-36B940B617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9672" y="2199560"/>
                <a:ext cx="413659" cy="492443"/>
              </a:xfrm>
              <a:prstGeom prst="rect">
                <a:avLst/>
              </a:prstGeom>
              <a:blipFill>
                <a:blip r:embed="rId13"/>
                <a:stretch>
                  <a:fillRect l="-32353" t="-2500" r="-20588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50227BA9-20D4-6276-B415-47F7A07C2D86}"/>
                  </a:ext>
                </a:extLst>
              </p:cNvPr>
              <p:cNvSpPr txBox="1"/>
              <p:nvPr/>
            </p:nvSpPr>
            <p:spPr>
              <a:xfrm>
                <a:off x="8096908" y="2213414"/>
                <a:ext cx="413659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ja-JP" sz="3200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50227BA9-20D4-6276-B415-47F7A07C2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908" y="2213414"/>
                <a:ext cx="413659" cy="492443"/>
              </a:xfrm>
              <a:prstGeom prst="rect">
                <a:avLst/>
              </a:prstGeom>
              <a:blipFill>
                <a:blip r:embed="rId14"/>
                <a:stretch>
                  <a:fillRect l="-23529" r="-38235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78EDD9F1-07D7-AF49-9C4A-6B98582B3638}"/>
                  </a:ext>
                </a:extLst>
              </p:cNvPr>
              <p:cNvSpPr txBox="1"/>
              <p:nvPr/>
            </p:nvSpPr>
            <p:spPr>
              <a:xfrm>
                <a:off x="10078108" y="4139196"/>
                <a:ext cx="413659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2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ja-JP" sz="3200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kumimoji="1" lang="ja-JP" altLang="en-US" sz="320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78EDD9F1-07D7-AF49-9C4A-6B98582B36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108" y="4139196"/>
                <a:ext cx="413659" cy="492443"/>
              </a:xfrm>
              <a:prstGeom prst="rect">
                <a:avLst/>
              </a:prstGeom>
              <a:blipFill>
                <a:blip r:embed="rId15"/>
                <a:stretch>
                  <a:fillRect l="-23529" r="-41176" b="-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CCF3182-DDBC-2DB9-1D83-42E571D5BC01}"/>
              </a:ext>
            </a:extLst>
          </p:cNvPr>
          <p:cNvSpPr/>
          <p:nvPr/>
        </p:nvSpPr>
        <p:spPr>
          <a:xfrm>
            <a:off x="7079673" y="3131128"/>
            <a:ext cx="2521527" cy="2493818"/>
          </a:xfrm>
          <a:prstGeom prst="rect">
            <a:avLst/>
          </a:prstGeom>
          <a:solidFill>
            <a:schemeClr val="accent1">
              <a:alpha val="26045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349DA6FE-C87E-30BF-BEED-C9410087705B}"/>
              </a:ext>
            </a:extLst>
          </p:cNvPr>
          <p:cNvSpPr/>
          <p:nvPr/>
        </p:nvSpPr>
        <p:spPr>
          <a:xfrm>
            <a:off x="9615055" y="1870363"/>
            <a:ext cx="1246909" cy="1246909"/>
          </a:xfrm>
          <a:prstGeom prst="rect">
            <a:avLst/>
          </a:prstGeom>
          <a:solidFill>
            <a:srgbClr val="C00000">
              <a:alpha val="30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AEB83DB2-2153-6E17-A2D6-C5AFC0207CD0}"/>
              </a:ext>
            </a:extLst>
          </p:cNvPr>
          <p:cNvSpPr/>
          <p:nvPr/>
        </p:nvSpPr>
        <p:spPr>
          <a:xfrm>
            <a:off x="7079673" y="1856507"/>
            <a:ext cx="2521527" cy="1260765"/>
          </a:xfrm>
          <a:prstGeom prst="rect">
            <a:avLst/>
          </a:prstGeom>
          <a:solidFill>
            <a:schemeClr val="accent4">
              <a:alpha val="37917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DB87632E-C974-5603-B379-AA5E064D6A76}"/>
              </a:ext>
            </a:extLst>
          </p:cNvPr>
          <p:cNvSpPr/>
          <p:nvPr/>
        </p:nvSpPr>
        <p:spPr>
          <a:xfrm>
            <a:off x="9610930" y="3089562"/>
            <a:ext cx="1251033" cy="2535384"/>
          </a:xfrm>
          <a:prstGeom prst="rect">
            <a:avLst/>
          </a:prstGeom>
          <a:solidFill>
            <a:schemeClr val="accent4">
              <a:alpha val="37917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3EF3290A-836F-1F77-3C2B-B6EC226D8F20}"/>
                  </a:ext>
                </a:extLst>
              </p:cNvPr>
              <p:cNvSpPr txBox="1"/>
              <p:nvPr/>
            </p:nvSpPr>
            <p:spPr>
              <a:xfrm>
                <a:off x="2021127" y="3380478"/>
                <a:ext cx="2207977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3EF3290A-836F-1F77-3C2B-B6EC226D8F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1127" y="3380478"/>
                <a:ext cx="2207977" cy="677108"/>
              </a:xfrm>
              <a:prstGeom prst="rect">
                <a:avLst/>
              </a:prstGeom>
              <a:blipFill>
                <a:blip r:embed="rId16"/>
                <a:stretch>
                  <a:fillRect l="-8000" t="-1852" r="-571" b="-3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B998485-CD69-37C8-2127-8C3EB9F2117F}"/>
              </a:ext>
            </a:extLst>
          </p:cNvPr>
          <p:cNvSpPr/>
          <p:nvPr/>
        </p:nvSpPr>
        <p:spPr>
          <a:xfrm>
            <a:off x="6007019" y="1514022"/>
            <a:ext cx="5541818" cy="4896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C30A9652-EC23-0044-C316-05E2B4A7E03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62685" y="440442"/>
            <a:ext cx="1796157" cy="99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3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D181AE3-F169-8228-A2E6-CE5D5B22E333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1D424C8-E6AE-6074-BD00-1654DA07C96A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図形, 四角形&#10;&#10;自動的に生成された説明">
            <a:extLst>
              <a:ext uri="{FF2B5EF4-FFF2-40B4-BE49-F238E27FC236}">
                <a16:creationId xmlns:a16="http://schemas.microsoft.com/office/drawing/2014/main" id="{A8EE8A1E-4242-5B44-49C0-0B8ACCD38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040" y="976677"/>
            <a:ext cx="9883920" cy="570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21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図形, 四角形&#10;&#10;自動的に生成された説明">
            <a:extLst>
              <a:ext uri="{FF2B5EF4-FFF2-40B4-BE49-F238E27FC236}">
                <a16:creationId xmlns:a16="http://schemas.microsoft.com/office/drawing/2014/main" id="{2F538C90-E498-C580-B15D-3A3D3BCF83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632"/>
          <a:stretch/>
        </p:blipFill>
        <p:spPr>
          <a:xfrm>
            <a:off x="2966130" y="141889"/>
            <a:ext cx="5736436" cy="2397628"/>
          </a:xfrm>
          <a:prstGeom prst="rect">
            <a:avLst/>
          </a:prstGeom>
        </p:spPr>
      </p:pic>
      <p:pic>
        <p:nvPicPr>
          <p:cNvPr id="7" name="図 6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2FEBEFC-7305-B61B-C7C1-5F267CEC2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466" y="2539517"/>
            <a:ext cx="8999068" cy="317614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C4FF6A9-D28B-DF8E-D679-E40EA49D5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5860393"/>
            <a:ext cx="7772400" cy="69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76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E99E3CD-BFA9-17BD-7018-62E882615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473"/>
            <a:ext cx="9583616" cy="750395"/>
          </a:xfrm>
          <a:prstGeom prst="rect">
            <a:avLst/>
          </a:prstGeom>
        </p:spPr>
      </p:pic>
      <p:pic>
        <p:nvPicPr>
          <p:cNvPr id="5" name="図 4" descr="グラフ が含まれている画像&#10;&#10;自動的に生成された説明">
            <a:extLst>
              <a:ext uri="{FF2B5EF4-FFF2-40B4-BE49-F238E27FC236}">
                <a16:creationId xmlns:a16="http://schemas.microsoft.com/office/drawing/2014/main" id="{A0E3F739-91FF-AE5D-87B6-B07B58BD8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150" y="1142563"/>
            <a:ext cx="5457497" cy="5409624"/>
          </a:xfrm>
          <a:prstGeom prst="rect">
            <a:avLst/>
          </a:prstGeom>
        </p:spPr>
      </p:pic>
      <p:pic>
        <p:nvPicPr>
          <p:cNvPr id="9" name="図 8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938803CF-2CD2-E1C5-00CB-2F84C710D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369" y="2386724"/>
            <a:ext cx="2311400" cy="508000"/>
          </a:xfrm>
          <a:prstGeom prst="rect">
            <a:avLst/>
          </a:prstGeom>
        </p:spPr>
      </p:pic>
      <p:pic>
        <p:nvPicPr>
          <p:cNvPr id="11" name="図 10" descr="アイコン&#10;&#10;自動的に生成された説明">
            <a:extLst>
              <a:ext uri="{FF2B5EF4-FFF2-40B4-BE49-F238E27FC236}">
                <a16:creationId xmlns:a16="http://schemas.microsoft.com/office/drawing/2014/main" id="{0D4F14AC-16D4-50B2-55B2-9E70298C37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4216" y="3162300"/>
            <a:ext cx="2819400" cy="533400"/>
          </a:xfrm>
          <a:prstGeom prst="rect">
            <a:avLst/>
          </a:prstGeom>
        </p:spPr>
      </p:pic>
      <p:pic>
        <p:nvPicPr>
          <p:cNvPr id="13" name="図 1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0F54F5D2-57BC-F095-5F06-46A1A08A97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1857" y="3847375"/>
            <a:ext cx="3365500" cy="431800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5863371-AA34-12F4-FED4-E936345FAB85}"/>
              </a:ext>
            </a:extLst>
          </p:cNvPr>
          <p:cNvGrpSpPr/>
          <p:nvPr/>
        </p:nvGrpSpPr>
        <p:grpSpPr>
          <a:xfrm>
            <a:off x="877330" y="1266091"/>
            <a:ext cx="4696994" cy="4714579"/>
            <a:chOff x="877330" y="1266091"/>
            <a:chExt cx="4696994" cy="4714579"/>
          </a:xfrm>
          <a:solidFill>
            <a:schemeClr val="tx1">
              <a:alpha val="49850"/>
            </a:schemeClr>
          </a:solidFill>
        </p:grpSpPr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913848A3-1637-F055-6684-B74919B08FF9}"/>
                </a:ext>
              </a:extLst>
            </p:cNvPr>
            <p:cNvSpPr/>
            <p:nvPr/>
          </p:nvSpPr>
          <p:spPr>
            <a:xfrm>
              <a:off x="877330" y="3609202"/>
              <a:ext cx="2371468" cy="23714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9CAEB4D8-00DA-0173-81D7-80787986F5B6}"/>
                </a:ext>
              </a:extLst>
            </p:cNvPr>
            <p:cNvSpPr/>
            <p:nvPr/>
          </p:nvSpPr>
          <p:spPr>
            <a:xfrm>
              <a:off x="3216083" y="2092568"/>
              <a:ext cx="1531763" cy="15317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CAA2EA7A-EB25-1AAD-876A-2DCBD72BD29A}"/>
                </a:ext>
              </a:extLst>
            </p:cNvPr>
            <p:cNvSpPr/>
            <p:nvPr/>
          </p:nvSpPr>
          <p:spPr>
            <a:xfrm>
              <a:off x="4816284" y="1266091"/>
              <a:ext cx="758040" cy="7580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086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9F6EF52-2FD8-A229-3F41-4CDC2ABCC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894926"/>
            <a:ext cx="10911801" cy="895569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788358C-3982-9D8F-FE96-4409644B45FB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BED268B-4D86-4DEB-8B8F-FE9B5EB610FF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</p:spTree>
    <p:extLst>
      <p:ext uri="{BB962C8B-B14F-4D97-AF65-F5344CB8AC3E}">
        <p14:creationId xmlns:p14="http://schemas.microsoft.com/office/powerpoint/2010/main" val="2438800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3BBBB74-A606-F987-9E3C-416FADBA0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28" y="129188"/>
            <a:ext cx="10911801" cy="895569"/>
          </a:xfrm>
          <a:prstGeom prst="rect">
            <a:avLst/>
          </a:prstGeom>
        </p:spPr>
      </p:pic>
      <p:pic>
        <p:nvPicPr>
          <p:cNvPr id="4" name="図 3" descr="カレンダー&#10;&#10;中程度の精度で自動的に生成された説明">
            <a:extLst>
              <a:ext uri="{FF2B5EF4-FFF2-40B4-BE49-F238E27FC236}">
                <a16:creationId xmlns:a16="http://schemas.microsoft.com/office/drawing/2014/main" id="{9EF8ED8E-0DA2-2BAF-1D18-BEF8FD1AD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63" y="1156575"/>
            <a:ext cx="5355020" cy="5386895"/>
          </a:xfrm>
          <a:prstGeom prst="rect">
            <a:avLst/>
          </a:prstGeom>
        </p:spPr>
      </p:pic>
      <p:pic>
        <p:nvPicPr>
          <p:cNvPr id="6" name="図 5" descr="グラフ が含まれている画像&#10;&#10;自動的に生成された説明">
            <a:extLst>
              <a:ext uri="{FF2B5EF4-FFF2-40B4-BE49-F238E27FC236}">
                <a16:creationId xmlns:a16="http://schemas.microsoft.com/office/drawing/2014/main" id="{507F5264-ACBF-B6EC-99F3-50F9DD9B90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249" y="1982809"/>
            <a:ext cx="2510428" cy="488139"/>
          </a:xfrm>
          <a:prstGeom prst="rect">
            <a:avLst/>
          </a:prstGeom>
        </p:spPr>
      </p:pic>
      <p:pic>
        <p:nvPicPr>
          <p:cNvPr id="8" name="図 7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3A6A2AE6-6079-4C79-3A6F-1ADBA44DD9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7249" y="2988003"/>
            <a:ext cx="3068301" cy="43583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7D3905C-70E9-E457-82D8-638F7CC47B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3429000"/>
            <a:ext cx="5700764" cy="400971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E717745-E302-69B7-7624-4A58403C03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20203" y="6016519"/>
            <a:ext cx="1041710" cy="481985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6996F65-C683-2887-DA9D-B51AC52D7E77}"/>
              </a:ext>
            </a:extLst>
          </p:cNvPr>
          <p:cNvGrpSpPr/>
          <p:nvPr/>
        </p:nvGrpSpPr>
        <p:grpSpPr>
          <a:xfrm>
            <a:off x="789406" y="1277471"/>
            <a:ext cx="4818460" cy="4818458"/>
            <a:chOff x="789406" y="1277471"/>
            <a:chExt cx="4818460" cy="4818458"/>
          </a:xfrm>
          <a:solidFill>
            <a:schemeClr val="tx1">
              <a:alpha val="50746"/>
            </a:schemeClr>
          </a:solidFill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A69D24B6-69ED-B876-01AC-BA37B2FCB635}"/>
                </a:ext>
              </a:extLst>
            </p:cNvPr>
            <p:cNvSpPr/>
            <p:nvPr/>
          </p:nvSpPr>
          <p:spPr>
            <a:xfrm>
              <a:off x="789406" y="4149969"/>
              <a:ext cx="1945960" cy="19459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B85F87E3-F03D-BF0E-2BCA-3F414993460C}"/>
                </a:ext>
              </a:extLst>
            </p:cNvPr>
            <p:cNvSpPr/>
            <p:nvPr/>
          </p:nvSpPr>
          <p:spPr>
            <a:xfrm>
              <a:off x="2706129" y="2858459"/>
              <a:ext cx="1320748" cy="132074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DC1C39CB-3F17-A93C-748F-D25160B083FB}"/>
                </a:ext>
              </a:extLst>
            </p:cNvPr>
            <p:cNvSpPr/>
            <p:nvPr/>
          </p:nvSpPr>
          <p:spPr>
            <a:xfrm>
              <a:off x="4024975" y="2207828"/>
              <a:ext cx="617363" cy="6173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53A19703-54A6-2AF7-1F00-4B1E217758F2}"/>
                </a:ext>
              </a:extLst>
            </p:cNvPr>
            <p:cNvSpPr/>
            <p:nvPr/>
          </p:nvSpPr>
          <p:spPr>
            <a:xfrm>
              <a:off x="4706638" y="1277471"/>
              <a:ext cx="901228" cy="9012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472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E3DAEE9-1020-0057-F72A-42636E2D5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5019"/>
            <a:ext cx="7502544" cy="893160"/>
          </a:xfrm>
          <a:prstGeom prst="rect">
            <a:avLst/>
          </a:prstGeom>
        </p:spPr>
      </p:pic>
      <p:pic>
        <p:nvPicPr>
          <p:cNvPr id="7" name="図 6" descr="ロゴ&#10;&#10;低い精度で自動的に生成された説明">
            <a:extLst>
              <a:ext uri="{FF2B5EF4-FFF2-40B4-BE49-F238E27FC236}">
                <a16:creationId xmlns:a16="http://schemas.microsoft.com/office/drawing/2014/main" id="{F898BDFA-7E24-62D5-5246-605DC296A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886" y="1733769"/>
            <a:ext cx="2616200" cy="584200"/>
          </a:xfrm>
          <a:prstGeom prst="rect">
            <a:avLst/>
          </a:prstGeom>
        </p:spPr>
      </p:pic>
      <p:pic>
        <p:nvPicPr>
          <p:cNvPr id="9" name="図 8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E715FB60-245E-4A17-A66D-7F2786831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5621" y="1740119"/>
            <a:ext cx="4216400" cy="571500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A124804-47FC-9C80-7276-95B7624ED2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0203" y="6016519"/>
            <a:ext cx="1041710" cy="48198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CC30FB3-2970-EE3E-3602-F35A556247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3008" y="2577711"/>
            <a:ext cx="5988050" cy="556560"/>
          </a:xfrm>
          <a:prstGeom prst="rect">
            <a:avLst/>
          </a:prstGeom>
        </p:spPr>
      </p:pic>
      <p:pic>
        <p:nvPicPr>
          <p:cNvPr id="8" name="図 7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13D43BB-1EE2-101D-F2CA-23417A9271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5621" y="3678186"/>
            <a:ext cx="3639207" cy="598758"/>
          </a:xfrm>
          <a:prstGeom prst="rect">
            <a:avLst/>
          </a:prstGeom>
        </p:spPr>
      </p:pic>
      <p:pic>
        <p:nvPicPr>
          <p:cNvPr id="11" name="図 10" descr="ロ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94B7182-D5BF-34C5-4A31-03EE6EAECB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3008" y="4500838"/>
            <a:ext cx="3739013" cy="47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9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57F95-C119-8C6F-0B4C-FB925D3BD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8860920-B13F-DCCE-9745-695C7C6CB569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564B7AC-240E-425A-50F0-7A315AFE55E1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928F91B-1661-2D9E-834D-8C3EC896C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383" y="2476062"/>
            <a:ext cx="8686396" cy="95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969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462C209-BD47-41DC-E84A-855C8FD09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76" y="261007"/>
            <a:ext cx="8686396" cy="952938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0A7C6A3-06F8-7D68-726F-8006C59C0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0203" y="6016519"/>
            <a:ext cx="1041710" cy="481985"/>
          </a:xfrm>
          <a:prstGeom prst="rect">
            <a:avLst/>
          </a:prstGeom>
        </p:spPr>
      </p:pic>
      <p:pic>
        <p:nvPicPr>
          <p:cNvPr id="10" name="図 9" descr="ダイアグラム, 概略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5DAE5B0-1A66-4CFD-E94C-B0CE2FB2D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450" y="2060547"/>
            <a:ext cx="10947099" cy="1547594"/>
          </a:xfrm>
          <a:prstGeom prst="rect">
            <a:avLst/>
          </a:prstGeom>
        </p:spPr>
      </p:pic>
      <p:pic>
        <p:nvPicPr>
          <p:cNvPr id="14" name="図 13" descr="ダイアグラム, 概略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C77B4DB-5A2F-3771-2522-EAA0995E81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0903" y="4258469"/>
            <a:ext cx="5578697" cy="164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3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61958-22F6-5543-74FD-6A78764F7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FA4DFFE-722A-2E61-1C3F-CF0FDA59E40F}"/>
              </a:ext>
            </a:extLst>
          </p:cNvPr>
          <p:cNvSpPr txBox="1"/>
          <p:nvPr/>
        </p:nvSpPr>
        <p:spPr>
          <a:xfrm>
            <a:off x="3849231" y="14189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6E27966-172D-4300-E3EE-D9EDAC0CE203}"/>
              </a:ext>
            </a:extLst>
          </p:cNvPr>
          <p:cNvSpPr txBox="1"/>
          <p:nvPr/>
        </p:nvSpPr>
        <p:spPr>
          <a:xfrm>
            <a:off x="939486" y="2609676"/>
            <a:ext cx="9121538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乗法公式の図形的な意味を考える。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E5C09BDB-248F-2DC9-D52E-7149A4797C0B}"/>
                  </a:ext>
                </a:extLst>
              </p:cNvPr>
              <p:cNvSpPr txBox="1"/>
              <p:nvPr/>
            </p:nvSpPr>
            <p:spPr>
              <a:xfrm>
                <a:off x="1064176" y="3478883"/>
                <a:ext cx="10448951" cy="144655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4400"/>
                  <a:t>・より深く公式を理解する。</a:t>
                </a:r>
                <a:endParaRPr kumimoji="1" lang="en-US" altLang="ja-JP" sz="4400" dirty="0"/>
              </a:p>
              <a:p>
                <a:r>
                  <a:rPr lang="ja-JP" altLang="en-US" sz="4400"/>
                  <a:t>・公式を発展させ、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4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ja-JP" sz="4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ja-JP" sz="4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sz="4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ja-JP" sz="4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sz="4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altLang="ja-JP" sz="4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ja-JP" sz="4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ja-JP" altLang="en-US" sz="4400"/>
                  <a:t>を考える。</a:t>
                </a:r>
                <a:endParaRPr kumimoji="1" lang="ja-JP" altLang="en-US" sz="44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6784872C-1F64-0374-8787-E662E32F9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176" y="3478883"/>
                <a:ext cx="10448951" cy="1446550"/>
              </a:xfrm>
              <a:prstGeom prst="rect">
                <a:avLst/>
              </a:prstGeom>
              <a:blipFill>
                <a:blip r:embed="rId2"/>
                <a:stretch>
                  <a:fillRect l="-2430" t="-8772" r="-7776" b="-2017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9670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0E18D-063C-8D3C-726E-D6156E16F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681577B-8CCF-A19F-E893-B2671282B33C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7290D55-603B-711D-AB4D-69B45D3646EC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4E6CAC-70BF-04AE-80A0-D2CCB57F8F73}"/>
              </a:ext>
            </a:extLst>
          </p:cNvPr>
          <p:cNvSpPr txBox="1"/>
          <p:nvPr/>
        </p:nvSpPr>
        <p:spPr>
          <a:xfrm>
            <a:off x="344556" y="1346103"/>
            <a:ext cx="116573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数と式「乗法公式の図形的意味」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15" name="図 14" descr="図形, 四角形&#10;&#10;自動的に生成された説明">
            <a:extLst>
              <a:ext uri="{FF2B5EF4-FFF2-40B4-BE49-F238E27FC236}">
                <a16:creationId xmlns:a16="http://schemas.microsoft.com/office/drawing/2014/main" id="{2D082761-DFB2-5438-94EF-838BDF39B4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6448"/>
          <a:stretch/>
        </p:blipFill>
        <p:spPr>
          <a:xfrm>
            <a:off x="344556" y="2697365"/>
            <a:ext cx="11272188" cy="416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516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119</Words>
  <Application>Microsoft Macintosh PowerPoint</Application>
  <PresentationFormat>ワイド画面</PresentationFormat>
  <Paragraphs>28</Paragraphs>
  <Slides>13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8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9</cp:revision>
  <dcterms:created xsi:type="dcterms:W3CDTF">2024-12-21T06:28:55Z</dcterms:created>
  <dcterms:modified xsi:type="dcterms:W3CDTF">2025-01-26T07:05:48Z</dcterms:modified>
</cp:coreProperties>
</file>