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8" r:id="rId2"/>
    <p:sldId id="271" r:id="rId3"/>
    <p:sldId id="291" r:id="rId4"/>
    <p:sldId id="290" r:id="rId5"/>
    <p:sldId id="297" r:id="rId6"/>
    <p:sldId id="296" r:id="rId7"/>
    <p:sldId id="295" r:id="rId8"/>
    <p:sldId id="294" r:id="rId9"/>
    <p:sldId id="293" r:id="rId10"/>
    <p:sldId id="288" r:id="rId11"/>
    <p:sldId id="292" r:id="rId12"/>
    <p:sldId id="299" r:id="rId13"/>
    <p:sldId id="298" r:id="rId14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7FBA"/>
    <a:srgbClr val="E9709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1359"/>
    <p:restoredTop sz="94610"/>
  </p:normalViewPr>
  <p:slideViewPr>
    <p:cSldViewPr snapToGrid="0">
      <p:cViewPr varScale="1">
        <p:scale>
          <a:sx n="98" d="100"/>
          <a:sy n="98" d="100"/>
        </p:scale>
        <p:origin x="208" y="5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6671BB4-5BB2-5FA1-E9BB-60B70D2FDC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EF29AF21-8FA5-95A7-07AE-CBEE7E52176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0C1FF94-9316-F4AC-207F-6B91A27573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2025/1/21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5CA670A-C7E6-92F3-F557-A5BD06272C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C3CC887-A33B-FB63-CE57-E64055140E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288276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D2650DB-8F48-117A-7012-D81479CA5E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A609CC56-5B1B-F8B0-4C67-070C87F077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FFFAA80-F59E-3592-4E09-F6BEA66EF3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2025/1/21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81CB943-CA16-9CDE-1E08-79FBC80291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890BC59-4962-D915-6575-D132EA35F4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328771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1AE7291-B9BE-E99C-CB22-A0B422AB0F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4305A1D-418E-F490-29A4-3BB96A741B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848EEF2-E53A-E467-A8C4-268D950E73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2025/1/21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7B3CAF1-C44F-7EE5-DA62-E6C417B0CB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05DC9CC-E4F9-20DF-87F4-16D4D5A646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745024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1B532F5-F26B-60F7-3731-B252A2A42D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8CDB16B6-A50A-1F59-0263-775792FDA52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A02ABAE9-03D2-BF7D-1C18-4BC98730EF8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B74BC4BE-D8B2-8394-76E4-73E08DE6D3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2025/1/21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86372670-612A-7699-B42C-35EA7F1559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9EC06258-86A4-FFC0-AEFA-77BC783567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172572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CA3C653-F309-863F-564A-03DE53F412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D215C219-A2D9-8980-D1DE-B73900583A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E047A0E3-FC3D-C0DA-DCB7-5CC3A76EFA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4BBF0DE5-C1C0-7CFA-FFE7-6BF99B347A0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310A258B-DC89-6BD9-4717-2617E23D8CD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95F7514A-F627-5FB9-30F1-6A20D0FE5C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2025/1/21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1B72A315-E11C-B7C1-705E-033A5DC396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B3800B63-8A15-FAF8-275F-6A2686E738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937537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8C7A722-639E-59CE-656F-283E93250E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27E03BAE-1FC3-B5D1-76D4-BCB1755F08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2025/1/21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40F0A66B-1CD9-11EC-C577-1D6B95DFBC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0E719515-88A6-87CF-999C-D4901A8101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007372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56097D84-2B76-37CC-7F64-4BD528AF3F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2025/1/21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640E6C9A-5395-F46B-44E6-61DAF0D124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A1DC8146-8AD4-533C-A54D-A9821645BA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267310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DE47F41-CF9D-1CC7-AB0C-DDD0169377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D87DDCFB-EBEB-6985-EEA7-77F6B32CC6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75313840-DCDA-398F-7C0F-B9501FB9D8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91570775-3E3E-8BE7-9680-1D1639575F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2025/1/21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A05F1658-17B3-A885-4B48-C8B8B77638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B03B1C19-57D7-6BC8-60BE-AB09D38B31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817237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0CF0603-9797-2157-914D-A9E43FF730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E42368AC-0363-5F01-17D5-D3AC02859FA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6E6F90BA-525D-DC31-972E-96FDBC9B574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F69C27AE-4698-2376-0171-61302A10BE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2025/1/21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2A1F3113-219F-4191-FAC7-272CE24587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9CE1F7C6-B77A-20A2-A322-01B9E47543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007055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C5020D2-72D6-0F27-BDB0-F451C43044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8220BC33-5C29-1066-1702-8C9A709145C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F875149-28D1-22E5-1E00-F4C1AACD0C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2025/1/21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8333386-9C94-8842-752D-3E3AED69B0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76AF765-F179-8FFD-8196-8259B411F6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552336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E914B9D0-C834-F00B-656A-893E4F96B32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947A8FBB-E226-7A35-B66B-C6E9F95D906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73571AC-4D3F-F5F5-5A5B-55390576B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2025/1/21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29211AE-B45C-07A2-D96E-793181EBB1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72EA7F8-876D-C318-EBA3-F8DDC20535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886769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EAD19394-40D7-4B77-8C34-A95C8E04F9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98466A9-DACC-899A-A7D5-58B36E50D6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D8B8514-BD74-8F05-3607-09E278BED74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9AF6E94-DBF4-AF42-A9E2-DD236330F86C}" type="datetimeFigureOut">
              <a:rPr kumimoji="1" lang="ja-JP" altLang="en-US" smtClean="0"/>
              <a:t>2025/1/21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A28DAB7-3CB8-B440-F185-7699B64A621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AE1DA8D-188C-0713-32A0-3EF3ED7276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49109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4003EDBC-6BEC-9AC4-6E05-8C31C8C090B3}"/>
              </a:ext>
            </a:extLst>
          </p:cNvPr>
          <p:cNvSpPr/>
          <p:nvPr/>
        </p:nvSpPr>
        <p:spPr>
          <a:xfrm>
            <a:off x="0" y="0"/>
            <a:ext cx="12192000" cy="2531165"/>
          </a:xfrm>
          <a:prstGeom prst="rect">
            <a:avLst/>
          </a:prstGeom>
          <a:solidFill>
            <a:srgbClr val="007FB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rgbClr val="E97095"/>
              </a:solidFill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89A35246-A171-FF76-7131-346076F90CCD}"/>
              </a:ext>
            </a:extLst>
          </p:cNvPr>
          <p:cNvSpPr txBox="1"/>
          <p:nvPr/>
        </p:nvSpPr>
        <p:spPr>
          <a:xfrm>
            <a:off x="344556" y="238540"/>
            <a:ext cx="443743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7200" b="1">
                <a:solidFill>
                  <a:schemeClr val="bg1"/>
                </a:solidFill>
              </a:rPr>
              <a:t>高校数学</a:t>
            </a:r>
            <a:r>
              <a:rPr kumimoji="1" lang="en-US" altLang="ja-JP" sz="7200" b="1" dirty="0">
                <a:solidFill>
                  <a:schemeClr val="bg1"/>
                </a:solidFill>
              </a:rPr>
              <a:t> I</a:t>
            </a:r>
            <a:endParaRPr kumimoji="1" lang="ja-JP" altLang="en-US" sz="7200" b="1">
              <a:solidFill>
                <a:schemeClr val="bg1"/>
              </a:solidFill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7AF41625-82F4-CC40-71CF-D342E8AA1ECF}"/>
              </a:ext>
            </a:extLst>
          </p:cNvPr>
          <p:cNvSpPr txBox="1"/>
          <p:nvPr/>
        </p:nvSpPr>
        <p:spPr>
          <a:xfrm>
            <a:off x="344556" y="1346103"/>
            <a:ext cx="10187404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6000" b="1">
                <a:solidFill>
                  <a:schemeClr val="bg1"/>
                </a:solidFill>
              </a:rPr>
              <a:t>数と式「整式の加法・減法」</a:t>
            </a:r>
            <a:endParaRPr kumimoji="1" lang="ja-JP" altLang="en-US" sz="6000" b="1">
              <a:solidFill>
                <a:schemeClr val="bg1"/>
              </a:solidFill>
            </a:endParaRP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7D1543B6-BA2B-071E-E65A-063C09B856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1372" y="4727679"/>
            <a:ext cx="11259686" cy="1540798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150C25CC-BE08-CCFC-4329-A50BB641A9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167" y="2882148"/>
            <a:ext cx="11259686" cy="1513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00171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993E4F04-E961-5F52-9D25-9981D299BA7D}"/>
              </a:ext>
            </a:extLst>
          </p:cNvPr>
          <p:cNvSpPr txBox="1"/>
          <p:nvPr/>
        </p:nvSpPr>
        <p:spPr>
          <a:xfrm>
            <a:off x="3849231" y="681714"/>
            <a:ext cx="44935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4800" b="1">
                <a:solidFill>
                  <a:srgbClr val="007FBA"/>
                </a:solidFill>
              </a:rPr>
              <a:t>今回の学習目標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D459F498-5BDA-047F-E1C3-593158901EB1}"/>
              </a:ext>
            </a:extLst>
          </p:cNvPr>
          <p:cNvSpPr txBox="1"/>
          <p:nvPr/>
        </p:nvSpPr>
        <p:spPr>
          <a:xfrm>
            <a:off x="893381" y="1807000"/>
            <a:ext cx="1082565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4400"/>
              <a:t>多項式の加法</a:t>
            </a:r>
            <a:r>
              <a:rPr kumimoji="1" lang="en-US" altLang="ja-JP" sz="4400" dirty="0"/>
              <a:t>(</a:t>
            </a:r>
            <a:r>
              <a:rPr kumimoji="1" lang="ja-JP" altLang="en-US" sz="4400"/>
              <a:t>足し算</a:t>
            </a:r>
            <a:r>
              <a:rPr kumimoji="1" lang="en-US" altLang="ja-JP" sz="4400" dirty="0"/>
              <a:t>)</a:t>
            </a:r>
            <a:r>
              <a:rPr kumimoji="1" lang="ja-JP" altLang="en-US" sz="4400"/>
              <a:t>、減法</a:t>
            </a:r>
            <a:r>
              <a:rPr kumimoji="1" lang="en-US" altLang="ja-JP" sz="4400" dirty="0"/>
              <a:t>(</a:t>
            </a:r>
            <a:r>
              <a:rPr kumimoji="1" lang="ja-JP" altLang="en-US" sz="4400"/>
              <a:t>引き算</a:t>
            </a:r>
            <a:r>
              <a:rPr kumimoji="1" lang="en-US" altLang="ja-JP" sz="4400" dirty="0"/>
              <a:t>)</a:t>
            </a:r>
            <a:endParaRPr kumimoji="1" lang="ja-JP" altLang="en-US" sz="4400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3CEB5416-250E-35A0-31D1-E6754922EF55}"/>
              </a:ext>
            </a:extLst>
          </p:cNvPr>
          <p:cNvSpPr txBox="1"/>
          <p:nvPr/>
        </p:nvSpPr>
        <p:spPr>
          <a:xfrm>
            <a:off x="1763486" y="2982685"/>
            <a:ext cx="66838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4000"/>
              <a:t>・同類項どうしの計算</a:t>
            </a:r>
            <a:endParaRPr kumimoji="1" lang="ja-JP" altLang="en-US" sz="4000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AB9F5C88-4ADC-3F0B-42CB-F8E48DEA79D5}"/>
              </a:ext>
            </a:extLst>
          </p:cNvPr>
          <p:cNvSpPr txBox="1"/>
          <p:nvPr/>
        </p:nvSpPr>
        <p:spPr>
          <a:xfrm>
            <a:off x="1763486" y="3828673"/>
            <a:ext cx="995554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4000"/>
              <a:t>・複雑になるので</a:t>
            </a:r>
            <a:r>
              <a:rPr kumimoji="1" lang="ja-JP" altLang="en-US" sz="4000" b="1">
                <a:solidFill>
                  <a:srgbClr val="E97095"/>
                </a:solidFill>
              </a:rPr>
              <a:t>計算の書き方</a:t>
            </a:r>
            <a:r>
              <a:rPr kumimoji="1" lang="ja-JP" altLang="en-US" sz="4000"/>
              <a:t>を工夫する</a:t>
            </a:r>
          </a:p>
        </p:txBody>
      </p:sp>
    </p:spTree>
    <p:extLst>
      <p:ext uri="{BB962C8B-B14F-4D97-AF65-F5344CB8AC3E}">
        <p14:creationId xmlns:p14="http://schemas.microsoft.com/office/powerpoint/2010/main" val="19930958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 descr="グラフ&#10;&#10;低い精度で自動的に生成された説明">
            <a:extLst>
              <a:ext uri="{FF2B5EF4-FFF2-40B4-BE49-F238E27FC236}">
                <a16:creationId xmlns:a16="http://schemas.microsoft.com/office/drawing/2014/main" id="{BF75023F-0FCB-1D74-E136-52C46E5E0B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959" y="132907"/>
            <a:ext cx="11459525" cy="1547037"/>
          </a:xfrm>
          <a:prstGeom prst="rect">
            <a:avLst/>
          </a:prstGeom>
        </p:spPr>
      </p:pic>
      <p:pic>
        <p:nvPicPr>
          <p:cNvPr id="5" name="図 4" descr="グラフ&#10;&#10;低い精度で自動的に生成された説明">
            <a:extLst>
              <a:ext uri="{FF2B5EF4-FFF2-40B4-BE49-F238E27FC236}">
                <a16:creationId xmlns:a16="http://schemas.microsoft.com/office/drawing/2014/main" id="{74F7BEA6-CF74-53FF-B8DD-52CB34E4E8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21393" y="2346481"/>
            <a:ext cx="7149214" cy="1824156"/>
          </a:xfrm>
          <a:prstGeom prst="rect">
            <a:avLst/>
          </a:prstGeom>
        </p:spPr>
      </p:pic>
      <p:pic>
        <p:nvPicPr>
          <p:cNvPr id="7" name="図 6" descr="アイコン&#10;&#10;低い精度で自動的に生成された説明">
            <a:extLst>
              <a:ext uri="{FF2B5EF4-FFF2-40B4-BE49-F238E27FC236}">
                <a16:creationId xmlns:a16="http://schemas.microsoft.com/office/drawing/2014/main" id="{673AFBF6-E1ED-D555-B131-08D063DC28D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63509" y="4605300"/>
            <a:ext cx="4327598" cy="810274"/>
          </a:xfrm>
          <a:prstGeom prst="rect">
            <a:avLst/>
          </a:prstGeom>
        </p:spPr>
      </p:pic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C92E8238-4635-FAB9-5F5D-E32549CBB2BD}"/>
              </a:ext>
            </a:extLst>
          </p:cNvPr>
          <p:cNvSpPr/>
          <p:nvPr/>
        </p:nvSpPr>
        <p:spPr>
          <a:xfrm>
            <a:off x="4784651" y="1913860"/>
            <a:ext cx="1020726" cy="3870252"/>
          </a:xfrm>
          <a:prstGeom prst="rect">
            <a:avLst/>
          </a:prstGeom>
          <a:solidFill>
            <a:srgbClr val="FFC000">
              <a:alpha val="22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58A4FC55-FF9C-2A2F-5F25-C891BA2036C1}"/>
              </a:ext>
            </a:extLst>
          </p:cNvPr>
          <p:cNvSpPr/>
          <p:nvPr/>
        </p:nvSpPr>
        <p:spPr>
          <a:xfrm>
            <a:off x="5797477" y="1935125"/>
            <a:ext cx="1602782" cy="3870252"/>
          </a:xfrm>
          <a:prstGeom prst="rect">
            <a:avLst/>
          </a:prstGeom>
          <a:solidFill>
            <a:srgbClr val="FF0000">
              <a:alpha val="22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2399D61F-E61E-3634-4CF0-0CB6A884D1EF}"/>
              </a:ext>
            </a:extLst>
          </p:cNvPr>
          <p:cNvSpPr/>
          <p:nvPr/>
        </p:nvSpPr>
        <p:spPr>
          <a:xfrm>
            <a:off x="7400259" y="1935125"/>
            <a:ext cx="1020726" cy="3870252"/>
          </a:xfrm>
          <a:prstGeom prst="rect">
            <a:avLst/>
          </a:prstGeom>
          <a:solidFill>
            <a:schemeClr val="accent6">
              <a:alpha val="22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50D75F74-6D01-CDC1-4120-8DBCBD716AE2}"/>
              </a:ext>
            </a:extLst>
          </p:cNvPr>
          <p:cNvSpPr/>
          <p:nvPr/>
        </p:nvSpPr>
        <p:spPr>
          <a:xfrm>
            <a:off x="8420984" y="1935125"/>
            <a:ext cx="1020726" cy="3870252"/>
          </a:xfrm>
          <a:prstGeom prst="rect">
            <a:avLst/>
          </a:prstGeom>
          <a:solidFill>
            <a:schemeClr val="accent5">
              <a:lumMod val="60000"/>
              <a:lumOff val="40000"/>
              <a:alpha val="22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791691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923AF709-3E6A-A8F4-57EF-A829267D15F7}"/>
              </a:ext>
            </a:extLst>
          </p:cNvPr>
          <p:cNvGrpSpPr/>
          <p:nvPr/>
        </p:nvGrpSpPr>
        <p:grpSpPr>
          <a:xfrm>
            <a:off x="328614" y="185057"/>
            <a:ext cx="11501436" cy="749753"/>
            <a:chOff x="328614" y="185057"/>
            <a:chExt cx="11501436" cy="749753"/>
          </a:xfrm>
        </p:grpSpPr>
        <p:sp>
          <p:nvSpPr>
            <p:cNvPr id="3" name="正方形/長方形 2">
              <a:extLst>
                <a:ext uri="{FF2B5EF4-FFF2-40B4-BE49-F238E27FC236}">
                  <a16:creationId xmlns:a16="http://schemas.microsoft.com/office/drawing/2014/main" id="{1C4AF96D-B037-1DE3-724A-88EEE6364ADD}"/>
                </a:ext>
              </a:extLst>
            </p:cNvPr>
            <p:cNvSpPr/>
            <p:nvPr/>
          </p:nvSpPr>
          <p:spPr>
            <a:xfrm>
              <a:off x="328614" y="185057"/>
              <a:ext cx="11501436" cy="685800"/>
            </a:xfrm>
            <a:prstGeom prst="rect">
              <a:avLst/>
            </a:prstGeom>
            <a:solidFill>
              <a:srgbClr val="E87095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" name="テキスト ボックス 3">
              <a:extLst>
                <a:ext uri="{FF2B5EF4-FFF2-40B4-BE49-F238E27FC236}">
                  <a16:creationId xmlns:a16="http://schemas.microsoft.com/office/drawing/2014/main" id="{1CAB2B9F-5AF1-B912-297F-6F0C5863880C}"/>
                </a:ext>
              </a:extLst>
            </p:cNvPr>
            <p:cNvSpPr txBox="1"/>
            <p:nvPr/>
          </p:nvSpPr>
          <p:spPr>
            <a:xfrm>
              <a:off x="2669421" y="226924"/>
              <a:ext cx="6853158" cy="707886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kumimoji="1" lang="ja-JP" altLang="en-US" sz="4000" b="1">
                  <a:solidFill>
                    <a:schemeClr val="bg1"/>
                  </a:solidFill>
                </a:rPr>
                <a:t>ビデオを止めて問題を解こう</a:t>
              </a:r>
            </a:p>
          </p:txBody>
        </p:sp>
      </p:grpSp>
      <p:pic>
        <p:nvPicPr>
          <p:cNvPr id="6" name="図 5">
            <a:extLst>
              <a:ext uri="{FF2B5EF4-FFF2-40B4-BE49-F238E27FC236}">
                <a16:creationId xmlns:a16="http://schemas.microsoft.com/office/drawing/2014/main" id="{B8B139F0-1686-660D-E1AD-6F88127EFD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8613" y="1184348"/>
            <a:ext cx="11501435" cy="4829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41648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83DE3516-4477-46FF-2C28-2B15BC39EB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424" y="303766"/>
            <a:ext cx="11509151" cy="1461239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2FBEBBF4-F6BE-0ED1-924B-621BC1D19E6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72833"/>
          <a:stretch/>
        </p:blipFill>
        <p:spPr>
          <a:xfrm>
            <a:off x="1117895" y="2104390"/>
            <a:ext cx="5360877" cy="744279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1A8760A7-1AE1-E253-8672-A9AF519F8ED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75512" y="1913860"/>
            <a:ext cx="8240973" cy="3457294"/>
          </a:xfrm>
          <a:prstGeom prst="rect">
            <a:avLst/>
          </a:prstGeom>
        </p:spPr>
      </p:pic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1CFD899B-97C5-B98D-8276-690E5D8CF058}"/>
              </a:ext>
            </a:extLst>
          </p:cNvPr>
          <p:cNvSpPr/>
          <p:nvPr/>
        </p:nvSpPr>
        <p:spPr>
          <a:xfrm>
            <a:off x="4657060" y="2061860"/>
            <a:ext cx="5358810" cy="744279"/>
          </a:xfrm>
          <a:prstGeom prst="rect">
            <a:avLst/>
          </a:prstGeom>
          <a:solidFill>
            <a:srgbClr val="E97095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A1FE76F2-33F2-B1D5-E85F-0FE7A5728D5C}"/>
              </a:ext>
            </a:extLst>
          </p:cNvPr>
          <p:cNvSpPr/>
          <p:nvPr/>
        </p:nvSpPr>
        <p:spPr>
          <a:xfrm>
            <a:off x="2828260" y="489098"/>
            <a:ext cx="3955312" cy="552036"/>
          </a:xfrm>
          <a:prstGeom prst="rect">
            <a:avLst/>
          </a:prstGeom>
          <a:solidFill>
            <a:srgbClr val="E97095">
              <a:alpha val="30135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1CEA9D4D-3EE9-EE47-6DBD-B573B4B166B3}"/>
              </a:ext>
            </a:extLst>
          </p:cNvPr>
          <p:cNvSpPr/>
          <p:nvPr/>
        </p:nvSpPr>
        <p:spPr>
          <a:xfrm>
            <a:off x="8080744" y="489097"/>
            <a:ext cx="2806996" cy="552036"/>
          </a:xfrm>
          <a:prstGeom prst="rect">
            <a:avLst/>
          </a:prstGeom>
          <a:solidFill>
            <a:srgbClr val="007FBA">
              <a:alpha val="30135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8F54517E-EFF9-9A19-EADA-374E09A2A12D}"/>
              </a:ext>
            </a:extLst>
          </p:cNvPr>
          <p:cNvSpPr/>
          <p:nvPr/>
        </p:nvSpPr>
        <p:spPr>
          <a:xfrm>
            <a:off x="4614530" y="3252706"/>
            <a:ext cx="5358810" cy="744279"/>
          </a:xfrm>
          <a:prstGeom prst="rect">
            <a:avLst/>
          </a:prstGeom>
          <a:solidFill>
            <a:srgbClr val="007FBA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EEE31BD4-F4FE-6BB9-8CE8-A9BDB8B48C1C}"/>
              </a:ext>
            </a:extLst>
          </p:cNvPr>
          <p:cNvSpPr/>
          <p:nvPr/>
        </p:nvSpPr>
        <p:spPr>
          <a:xfrm>
            <a:off x="3891516" y="4316819"/>
            <a:ext cx="6570921" cy="105433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927242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83DE3516-4477-46FF-2C28-2B15BC39EB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424" y="303766"/>
            <a:ext cx="11509151" cy="1461239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2FBEBBF4-F6BE-0ED1-924B-621BC1D19E6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4062" b="47995"/>
          <a:stretch/>
        </p:blipFill>
        <p:spPr>
          <a:xfrm>
            <a:off x="1394341" y="1800205"/>
            <a:ext cx="5360877" cy="765544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A1BDD5FF-B3BD-84AF-EB7E-4AD5EE17655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89914" y="1800205"/>
            <a:ext cx="7012172" cy="4491129"/>
          </a:xfrm>
          <a:prstGeom prst="rect">
            <a:avLst/>
          </a:prstGeom>
        </p:spPr>
      </p:pic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0DA90F87-2A0A-CC6C-D275-D18FB2E44BD4}"/>
              </a:ext>
            </a:extLst>
          </p:cNvPr>
          <p:cNvSpPr/>
          <p:nvPr/>
        </p:nvSpPr>
        <p:spPr>
          <a:xfrm>
            <a:off x="5039832" y="1907806"/>
            <a:ext cx="4061637" cy="543299"/>
          </a:xfrm>
          <a:prstGeom prst="rect">
            <a:avLst/>
          </a:prstGeom>
          <a:solidFill>
            <a:srgbClr val="E97095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46AB6AB7-62E2-44A8-C115-83FE970E93E1}"/>
              </a:ext>
            </a:extLst>
          </p:cNvPr>
          <p:cNvSpPr/>
          <p:nvPr/>
        </p:nvSpPr>
        <p:spPr>
          <a:xfrm>
            <a:off x="2828260" y="489098"/>
            <a:ext cx="3955312" cy="552036"/>
          </a:xfrm>
          <a:prstGeom prst="rect">
            <a:avLst/>
          </a:prstGeom>
          <a:solidFill>
            <a:srgbClr val="E97095">
              <a:alpha val="30135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9A489139-DCE1-47B0-BDFB-EE58BD5C8E5A}"/>
              </a:ext>
            </a:extLst>
          </p:cNvPr>
          <p:cNvSpPr/>
          <p:nvPr/>
        </p:nvSpPr>
        <p:spPr>
          <a:xfrm>
            <a:off x="8080744" y="489097"/>
            <a:ext cx="2806996" cy="552036"/>
          </a:xfrm>
          <a:prstGeom prst="rect">
            <a:avLst/>
          </a:prstGeom>
          <a:solidFill>
            <a:srgbClr val="007FBA">
              <a:alpha val="30135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743497EF-DCCF-2BC4-0505-C50C53C79B89}"/>
              </a:ext>
            </a:extLst>
          </p:cNvPr>
          <p:cNvSpPr/>
          <p:nvPr/>
        </p:nvSpPr>
        <p:spPr>
          <a:xfrm>
            <a:off x="5295014" y="2843471"/>
            <a:ext cx="3806456" cy="543299"/>
          </a:xfrm>
          <a:prstGeom prst="rect">
            <a:avLst/>
          </a:prstGeom>
          <a:solidFill>
            <a:srgbClr val="007FBA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C6A5E255-2F6B-8A38-437B-2DBB9EAE89B9}"/>
              </a:ext>
            </a:extLst>
          </p:cNvPr>
          <p:cNvSpPr/>
          <p:nvPr/>
        </p:nvSpPr>
        <p:spPr>
          <a:xfrm>
            <a:off x="3912781" y="3664492"/>
            <a:ext cx="6570921" cy="146123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正方形/長方形 15">
            <a:extLst>
              <a:ext uri="{FF2B5EF4-FFF2-40B4-BE49-F238E27FC236}">
                <a16:creationId xmlns:a16="http://schemas.microsoft.com/office/drawing/2014/main" id="{A32DE4ED-DDBA-8B51-FF21-7AB98066B734}"/>
              </a:ext>
            </a:extLst>
          </p:cNvPr>
          <p:cNvSpPr/>
          <p:nvPr/>
        </p:nvSpPr>
        <p:spPr>
          <a:xfrm>
            <a:off x="3912781" y="5286257"/>
            <a:ext cx="6570921" cy="146123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" name="図 1" descr="テキスト&#10;&#10;中程度の精度で自動的に生成された説明">
            <a:extLst>
              <a:ext uri="{FF2B5EF4-FFF2-40B4-BE49-F238E27FC236}">
                <a16:creationId xmlns:a16="http://schemas.microsoft.com/office/drawing/2014/main" id="{594F7864-80A7-7D48-C5EC-BBC1DB92DF8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97659" y="5828303"/>
            <a:ext cx="1041710" cy="481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53253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4" grpId="0" animBg="1"/>
      <p:bldP spid="15" grpId="0" animBg="1"/>
      <p:bldP spid="1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83DE3516-4477-46FF-2C28-2B15BC39EB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424" y="303766"/>
            <a:ext cx="11509151" cy="1461239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2FBEBBF4-F6BE-0ED1-924B-621BC1D19E6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46664" b="25486"/>
          <a:stretch/>
        </p:blipFill>
        <p:spPr>
          <a:xfrm>
            <a:off x="1224220" y="1850065"/>
            <a:ext cx="5360877" cy="763015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164A26E7-74D9-942A-9C72-ED6E05E5616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64759" y="1871329"/>
            <a:ext cx="7914905" cy="4627175"/>
          </a:xfrm>
          <a:prstGeom prst="rect">
            <a:avLst/>
          </a:prstGeom>
        </p:spPr>
      </p:pic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9F708165-F468-05C0-ABA2-59707552F1A8}"/>
              </a:ext>
            </a:extLst>
          </p:cNvPr>
          <p:cNvSpPr/>
          <p:nvPr/>
        </p:nvSpPr>
        <p:spPr>
          <a:xfrm>
            <a:off x="5579877" y="1975361"/>
            <a:ext cx="4061637" cy="543299"/>
          </a:xfrm>
          <a:prstGeom prst="rect">
            <a:avLst/>
          </a:prstGeom>
          <a:solidFill>
            <a:srgbClr val="E97095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25E2FEEF-8EF4-3E82-0081-1E8C30931909}"/>
              </a:ext>
            </a:extLst>
          </p:cNvPr>
          <p:cNvSpPr/>
          <p:nvPr/>
        </p:nvSpPr>
        <p:spPr>
          <a:xfrm>
            <a:off x="2828260" y="489098"/>
            <a:ext cx="3955312" cy="552036"/>
          </a:xfrm>
          <a:prstGeom prst="rect">
            <a:avLst/>
          </a:prstGeom>
          <a:solidFill>
            <a:srgbClr val="E97095">
              <a:alpha val="30135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36CDC04A-9E47-8B76-136F-1A5A452D8DC9}"/>
              </a:ext>
            </a:extLst>
          </p:cNvPr>
          <p:cNvSpPr/>
          <p:nvPr/>
        </p:nvSpPr>
        <p:spPr>
          <a:xfrm>
            <a:off x="8080744" y="489097"/>
            <a:ext cx="2806996" cy="552036"/>
          </a:xfrm>
          <a:prstGeom prst="rect">
            <a:avLst/>
          </a:prstGeom>
          <a:solidFill>
            <a:srgbClr val="007FBA">
              <a:alpha val="30135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C5A7BB85-B9F7-43D9-67FD-11660F436380}"/>
              </a:ext>
            </a:extLst>
          </p:cNvPr>
          <p:cNvSpPr/>
          <p:nvPr/>
        </p:nvSpPr>
        <p:spPr>
          <a:xfrm>
            <a:off x="5847904" y="2907266"/>
            <a:ext cx="3806456" cy="543299"/>
          </a:xfrm>
          <a:prstGeom prst="rect">
            <a:avLst/>
          </a:prstGeom>
          <a:solidFill>
            <a:srgbClr val="007FBA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04B9AF57-B03C-E667-1AA1-EA63AEDB2B61}"/>
              </a:ext>
            </a:extLst>
          </p:cNvPr>
          <p:cNvSpPr/>
          <p:nvPr/>
        </p:nvSpPr>
        <p:spPr>
          <a:xfrm>
            <a:off x="4316819" y="3839171"/>
            <a:ext cx="6570921" cy="17110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AA19CF24-CC45-218E-4DCC-71C11125A694}"/>
              </a:ext>
            </a:extLst>
          </p:cNvPr>
          <p:cNvSpPr/>
          <p:nvPr/>
        </p:nvSpPr>
        <p:spPr>
          <a:xfrm>
            <a:off x="4316819" y="5784112"/>
            <a:ext cx="6570921" cy="10738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" name="図 1" descr="テキスト&#10;&#10;中程度の精度で自動的に生成された説明">
            <a:extLst>
              <a:ext uri="{FF2B5EF4-FFF2-40B4-BE49-F238E27FC236}">
                <a16:creationId xmlns:a16="http://schemas.microsoft.com/office/drawing/2014/main" id="{75636366-26E0-5CBF-3C12-834D908CFD2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020203" y="6016519"/>
            <a:ext cx="1041710" cy="481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28803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83DE3516-4477-46FF-2C28-2B15BC39EB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424" y="303766"/>
            <a:ext cx="11509151" cy="1461239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2FBEBBF4-F6BE-0ED1-924B-621BC1D19E6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72962"/>
          <a:stretch/>
        </p:blipFill>
        <p:spPr>
          <a:xfrm>
            <a:off x="735122" y="1594885"/>
            <a:ext cx="6001971" cy="829339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FF4818CE-C5C6-D5EB-4FCF-8F342EDA68E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37093" y="1522361"/>
            <a:ext cx="2764460" cy="829338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7398012B-11BA-F86D-8AE8-D9654158726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06846" y="2326628"/>
            <a:ext cx="5845767" cy="4388374"/>
          </a:xfrm>
          <a:prstGeom prst="rect">
            <a:avLst/>
          </a:prstGeom>
        </p:spPr>
      </p:pic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E7EACA6B-A6CA-37C0-DF55-5F35D6E5CAF9}"/>
              </a:ext>
            </a:extLst>
          </p:cNvPr>
          <p:cNvSpPr/>
          <p:nvPr/>
        </p:nvSpPr>
        <p:spPr>
          <a:xfrm>
            <a:off x="4685010" y="2424223"/>
            <a:ext cx="3955312" cy="543299"/>
          </a:xfrm>
          <a:prstGeom prst="rect">
            <a:avLst/>
          </a:prstGeom>
          <a:solidFill>
            <a:srgbClr val="E97095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C9083F98-9226-091E-6001-D8E5F4262520}"/>
              </a:ext>
            </a:extLst>
          </p:cNvPr>
          <p:cNvSpPr/>
          <p:nvPr/>
        </p:nvSpPr>
        <p:spPr>
          <a:xfrm>
            <a:off x="2828260" y="489098"/>
            <a:ext cx="3955312" cy="552036"/>
          </a:xfrm>
          <a:prstGeom prst="rect">
            <a:avLst/>
          </a:prstGeom>
          <a:solidFill>
            <a:srgbClr val="E97095">
              <a:alpha val="30135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54BD81C9-CA3F-05AA-5FBE-C3546277E25F}"/>
              </a:ext>
            </a:extLst>
          </p:cNvPr>
          <p:cNvSpPr/>
          <p:nvPr/>
        </p:nvSpPr>
        <p:spPr>
          <a:xfrm>
            <a:off x="8080744" y="489097"/>
            <a:ext cx="2806996" cy="552036"/>
          </a:xfrm>
          <a:prstGeom prst="rect">
            <a:avLst/>
          </a:prstGeom>
          <a:solidFill>
            <a:srgbClr val="007FBA">
              <a:alpha val="30135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DB12524B-920D-73F5-4B4B-76468D09C96A}"/>
              </a:ext>
            </a:extLst>
          </p:cNvPr>
          <p:cNvSpPr/>
          <p:nvPr/>
        </p:nvSpPr>
        <p:spPr>
          <a:xfrm>
            <a:off x="4897660" y="3319876"/>
            <a:ext cx="3629651" cy="543299"/>
          </a:xfrm>
          <a:prstGeom prst="rect">
            <a:avLst/>
          </a:prstGeom>
          <a:solidFill>
            <a:srgbClr val="007FBA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9F991108-2A6A-D718-2CAE-5FD50834D30D}"/>
              </a:ext>
            </a:extLst>
          </p:cNvPr>
          <p:cNvSpPr/>
          <p:nvPr/>
        </p:nvSpPr>
        <p:spPr>
          <a:xfrm>
            <a:off x="3173115" y="4181452"/>
            <a:ext cx="5845768" cy="17110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5423E293-BF70-575B-4AA0-208F9C3432FD}"/>
              </a:ext>
            </a:extLst>
          </p:cNvPr>
          <p:cNvSpPr/>
          <p:nvPr/>
        </p:nvSpPr>
        <p:spPr>
          <a:xfrm>
            <a:off x="3377206" y="5932617"/>
            <a:ext cx="5845768" cy="9585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" name="図 1" descr="テキスト&#10;&#10;中程度の精度で自動的に生成された説明">
            <a:extLst>
              <a:ext uri="{FF2B5EF4-FFF2-40B4-BE49-F238E27FC236}">
                <a16:creationId xmlns:a16="http://schemas.microsoft.com/office/drawing/2014/main" id="{C931D0A3-20F4-F937-D356-B3AA28381E5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020203" y="6016519"/>
            <a:ext cx="1041710" cy="481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51929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49042D4A-CD18-7B6A-DA04-3731A4CE32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298" y="150777"/>
            <a:ext cx="10721888" cy="1465373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BCBA2F85-808D-21C1-EC0B-13A63552D4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5724" y="1793507"/>
            <a:ext cx="4381500" cy="596900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547B387A-EFF6-BD11-6905-F43A5853289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89174" y="2443275"/>
            <a:ext cx="6896100" cy="609600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35E9906F-E7B1-8A35-3B88-7C533EEFFED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71977" y="3226392"/>
            <a:ext cx="4114800" cy="1346200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F9073AA5-6DEE-0E57-3778-1885FD98B09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66358" y="4663117"/>
            <a:ext cx="3695700" cy="1244600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EA246586-F40C-7F41-B5CE-762D8465FEE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98108" y="5964866"/>
            <a:ext cx="3632200" cy="685800"/>
          </a:xfrm>
          <a:prstGeom prst="rect">
            <a:avLst/>
          </a:prstGeom>
        </p:spPr>
      </p:pic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5B2FCE21-3958-7478-60AF-35213E171BA2}"/>
              </a:ext>
            </a:extLst>
          </p:cNvPr>
          <p:cNvSpPr/>
          <p:nvPr/>
        </p:nvSpPr>
        <p:spPr>
          <a:xfrm>
            <a:off x="4380614" y="331427"/>
            <a:ext cx="3034266" cy="552036"/>
          </a:xfrm>
          <a:prstGeom prst="rect">
            <a:avLst/>
          </a:prstGeom>
          <a:solidFill>
            <a:srgbClr val="E97095">
              <a:alpha val="30135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62E1AEBD-4F2D-8F89-FA9B-220DE021DE66}"/>
              </a:ext>
            </a:extLst>
          </p:cNvPr>
          <p:cNvSpPr/>
          <p:nvPr/>
        </p:nvSpPr>
        <p:spPr>
          <a:xfrm>
            <a:off x="1864240" y="973788"/>
            <a:ext cx="3034265" cy="552036"/>
          </a:xfrm>
          <a:prstGeom prst="rect">
            <a:avLst/>
          </a:prstGeom>
          <a:solidFill>
            <a:srgbClr val="007FBA">
              <a:alpha val="30135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正方形/長方形 15">
            <a:extLst>
              <a:ext uri="{FF2B5EF4-FFF2-40B4-BE49-F238E27FC236}">
                <a16:creationId xmlns:a16="http://schemas.microsoft.com/office/drawing/2014/main" id="{F3FE1DBF-FCB4-7CA0-A0B6-54C21D9C00A2}"/>
              </a:ext>
            </a:extLst>
          </p:cNvPr>
          <p:cNvSpPr/>
          <p:nvPr/>
        </p:nvSpPr>
        <p:spPr>
          <a:xfrm>
            <a:off x="2934586" y="2457939"/>
            <a:ext cx="2502638" cy="552036"/>
          </a:xfrm>
          <a:prstGeom prst="rect">
            <a:avLst/>
          </a:prstGeom>
          <a:solidFill>
            <a:srgbClr val="E97095">
              <a:alpha val="30135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10AFFE35-3FDC-337D-2B1F-A81BF4F46505}"/>
              </a:ext>
            </a:extLst>
          </p:cNvPr>
          <p:cNvSpPr/>
          <p:nvPr/>
        </p:nvSpPr>
        <p:spPr>
          <a:xfrm>
            <a:off x="6138529" y="2441081"/>
            <a:ext cx="2746746" cy="552036"/>
          </a:xfrm>
          <a:prstGeom prst="rect">
            <a:avLst/>
          </a:prstGeom>
          <a:solidFill>
            <a:srgbClr val="007FBA">
              <a:alpha val="30135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550930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6" grpId="0" animBg="1"/>
      <p:bldP spid="1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42C462BA-A7F6-32A6-29ED-B64CDC7CB3B8}"/>
              </a:ext>
            </a:extLst>
          </p:cNvPr>
          <p:cNvGrpSpPr/>
          <p:nvPr/>
        </p:nvGrpSpPr>
        <p:grpSpPr>
          <a:xfrm>
            <a:off x="328614" y="185057"/>
            <a:ext cx="11501436" cy="749753"/>
            <a:chOff x="328614" y="185057"/>
            <a:chExt cx="11501436" cy="749753"/>
          </a:xfrm>
        </p:grpSpPr>
        <p:sp>
          <p:nvSpPr>
            <p:cNvPr id="3" name="正方形/長方形 2">
              <a:extLst>
                <a:ext uri="{FF2B5EF4-FFF2-40B4-BE49-F238E27FC236}">
                  <a16:creationId xmlns:a16="http://schemas.microsoft.com/office/drawing/2014/main" id="{B95ABF5A-A4FD-4627-6DB0-AE357737289D}"/>
                </a:ext>
              </a:extLst>
            </p:cNvPr>
            <p:cNvSpPr/>
            <p:nvPr/>
          </p:nvSpPr>
          <p:spPr>
            <a:xfrm>
              <a:off x="328614" y="185057"/>
              <a:ext cx="11501436" cy="685800"/>
            </a:xfrm>
            <a:prstGeom prst="rect">
              <a:avLst/>
            </a:prstGeom>
            <a:solidFill>
              <a:srgbClr val="E87095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" name="テキスト ボックス 3">
              <a:extLst>
                <a:ext uri="{FF2B5EF4-FFF2-40B4-BE49-F238E27FC236}">
                  <a16:creationId xmlns:a16="http://schemas.microsoft.com/office/drawing/2014/main" id="{6FC0B25E-CD17-3CA4-EFEA-77A39A53500C}"/>
                </a:ext>
              </a:extLst>
            </p:cNvPr>
            <p:cNvSpPr txBox="1"/>
            <p:nvPr/>
          </p:nvSpPr>
          <p:spPr>
            <a:xfrm>
              <a:off x="2669421" y="226924"/>
              <a:ext cx="6853158" cy="707886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kumimoji="1" lang="ja-JP" altLang="en-US" sz="4000" b="1">
                  <a:solidFill>
                    <a:schemeClr val="bg1"/>
                  </a:solidFill>
                </a:rPr>
                <a:t>ビデオを止めて問題を解こう</a:t>
              </a:r>
            </a:p>
          </p:txBody>
        </p:sp>
      </p:grpSp>
      <p:pic>
        <p:nvPicPr>
          <p:cNvPr id="7" name="図 6">
            <a:extLst>
              <a:ext uri="{FF2B5EF4-FFF2-40B4-BE49-F238E27FC236}">
                <a16:creationId xmlns:a16="http://schemas.microsoft.com/office/drawing/2014/main" id="{9AB5FF15-527E-6438-78DC-98BE6B048C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8614" y="1945843"/>
            <a:ext cx="11168174" cy="14831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87697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5C93B3F6-8C0B-895A-2A91-59BCA4E272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2289" y="95779"/>
            <a:ext cx="11168174" cy="1483157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F282D15B-9452-69B1-D2B6-9CC08713B0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3974" y="1837513"/>
            <a:ext cx="4445000" cy="546100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7689DC9E-FE94-23FB-A492-B408816ABF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17026" y="2383613"/>
            <a:ext cx="7378700" cy="622300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040C1AF1-2CB9-F0F6-EB70-2318BE0F770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47557" y="3032052"/>
            <a:ext cx="6819900" cy="520700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182A33CE-602A-646B-D0F2-952A4EC8D1D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10152" y="3864639"/>
            <a:ext cx="3721100" cy="1295400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12F72FBF-49F7-2B24-6665-FF54EC385C0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39195" y="5471926"/>
            <a:ext cx="3429000" cy="609600"/>
          </a:xfrm>
          <a:prstGeom prst="rect">
            <a:avLst/>
          </a:prstGeom>
        </p:spPr>
      </p:pic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3A60844B-FD3F-2CA8-A285-4203F35B5276}"/>
              </a:ext>
            </a:extLst>
          </p:cNvPr>
          <p:cNvSpPr/>
          <p:nvPr/>
        </p:nvSpPr>
        <p:spPr>
          <a:xfrm>
            <a:off x="1729341" y="258766"/>
            <a:ext cx="3034266" cy="552036"/>
          </a:xfrm>
          <a:prstGeom prst="rect">
            <a:avLst/>
          </a:prstGeom>
          <a:solidFill>
            <a:srgbClr val="E97095">
              <a:alpha val="30135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43342EB9-EB99-165D-02B5-2B402A077F29}"/>
              </a:ext>
            </a:extLst>
          </p:cNvPr>
          <p:cNvSpPr/>
          <p:nvPr/>
        </p:nvSpPr>
        <p:spPr>
          <a:xfrm>
            <a:off x="1729343" y="952524"/>
            <a:ext cx="2842658" cy="552036"/>
          </a:xfrm>
          <a:prstGeom prst="rect">
            <a:avLst/>
          </a:prstGeom>
          <a:solidFill>
            <a:srgbClr val="007FBA">
              <a:alpha val="30135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正方形/長方形 15">
            <a:extLst>
              <a:ext uri="{FF2B5EF4-FFF2-40B4-BE49-F238E27FC236}">
                <a16:creationId xmlns:a16="http://schemas.microsoft.com/office/drawing/2014/main" id="{7F8392C6-9C31-4076-5A01-5CFAADFC7987}"/>
              </a:ext>
            </a:extLst>
          </p:cNvPr>
          <p:cNvSpPr/>
          <p:nvPr/>
        </p:nvSpPr>
        <p:spPr>
          <a:xfrm>
            <a:off x="2339162" y="2442683"/>
            <a:ext cx="2746746" cy="520700"/>
          </a:xfrm>
          <a:prstGeom prst="rect">
            <a:avLst/>
          </a:prstGeom>
          <a:solidFill>
            <a:srgbClr val="E97095">
              <a:alpha val="30135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F3C20994-C1A9-1F40-B242-76413544C562}"/>
              </a:ext>
            </a:extLst>
          </p:cNvPr>
          <p:cNvSpPr/>
          <p:nvPr/>
        </p:nvSpPr>
        <p:spPr>
          <a:xfrm>
            <a:off x="7039195" y="2418745"/>
            <a:ext cx="2456531" cy="552036"/>
          </a:xfrm>
          <a:prstGeom prst="rect">
            <a:avLst/>
          </a:prstGeom>
          <a:solidFill>
            <a:srgbClr val="007FBA">
              <a:alpha val="30135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3" name="図 2" descr="テキスト&#10;&#10;中程度の精度で自動的に生成された説明">
            <a:extLst>
              <a:ext uri="{FF2B5EF4-FFF2-40B4-BE49-F238E27FC236}">
                <a16:creationId xmlns:a16="http://schemas.microsoft.com/office/drawing/2014/main" id="{1F34A20D-2EDB-5179-1924-88E6E9A1CB9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869608" y="5599541"/>
            <a:ext cx="1041710" cy="481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08592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6" grpId="0" animBg="1"/>
      <p:bldP spid="1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7CD032-E79E-9DA9-7514-E754A40E62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E9F5EBCA-35EF-A2C8-30BB-B6EFBCE1B89D}"/>
              </a:ext>
            </a:extLst>
          </p:cNvPr>
          <p:cNvSpPr txBox="1"/>
          <p:nvPr/>
        </p:nvSpPr>
        <p:spPr>
          <a:xfrm>
            <a:off x="3849231" y="681714"/>
            <a:ext cx="44935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4800" b="1">
                <a:solidFill>
                  <a:srgbClr val="007FBA"/>
                </a:solidFill>
              </a:rPr>
              <a:t>今回の学習目標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066AD435-DD7B-4A50-C7F7-0A6A4BA26CD0}"/>
              </a:ext>
            </a:extLst>
          </p:cNvPr>
          <p:cNvSpPr txBox="1"/>
          <p:nvPr/>
        </p:nvSpPr>
        <p:spPr>
          <a:xfrm>
            <a:off x="893381" y="1807000"/>
            <a:ext cx="1082565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4400"/>
              <a:t>多項式の加法</a:t>
            </a:r>
            <a:r>
              <a:rPr kumimoji="1" lang="en-US" altLang="ja-JP" sz="4400" dirty="0"/>
              <a:t>(</a:t>
            </a:r>
            <a:r>
              <a:rPr kumimoji="1" lang="ja-JP" altLang="en-US" sz="4400"/>
              <a:t>足し算</a:t>
            </a:r>
            <a:r>
              <a:rPr kumimoji="1" lang="en-US" altLang="ja-JP" sz="4400" dirty="0"/>
              <a:t>)</a:t>
            </a:r>
            <a:r>
              <a:rPr kumimoji="1" lang="ja-JP" altLang="en-US" sz="4400"/>
              <a:t>、減法</a:t>
            </a:r>
            <a:r>
              <a:rPr kumimoji="1" lang="en-US" altLang="ja-JP" sz="4400" dirty="0"/>
              <a:t>(</a:t>
            </a:r>
            <a:r>
              <a:rPr kumimoji="1" lang="ja-JP" altLang="en-US" sz="4400"/>
              <a:t>引き算</a:t>
            </a:r>
            <a:r>
              <a:rPr kumimoji="1" lang="en-US" altLang="ja-JP" sz="4400" dirty="0"/>
              <a:t>)</a:t>
            </a:r>
            <a:endParaRPr kumimoji="1" lang="ja-JP" altLang="en-US" sz="4400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153083AA-424E-210E-9690-09E6CF939330}"/>
              </a:ext>
            </a:extLst>
          </p:cNvPr>
          <p:cNvSpPr txBox="1"/>
          <p:nvPr/>
        </p:nvSpPr>
        <p:spPr>
          <a:xfrm>
            <a:off x="1763486" y="2982685"/>
            <a:ext cx="66838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4000"/>
              <a:t>・同類項どうしの計算</a:t>
            </a:r>
            <a:endParaRPr kumimoji="1" lang="ja-JP" altLang="en-US" sz="4000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51824BF7-0708-FCC7-1212-087E300B289C}"/>
              </a:ext>
            </a:extLst>
          </p:cNvPr>
          <p:cNvSpPr txBox="1"/>
          <p:nvPr/>
        </p:nvSpPr>
        <p:spPr>
          <a:xfrm>
            <a:off x="1763486" y="3828673"/>
            <a:ext cx="995554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4000"/>
              <a:t>・複雑になるので</a:t>
            </a:r>
            <a:r>
              <a:rPr kumimoji="1" lang="ja-JP" altLang="en-US" sz="4000" b="1">
                <a:solidFill>
                  <a:srgbClr val="E97095"/>
                </a:solidFill>
              </a:rPr>
              <a:t>計算の書き方</a:t>
            </a:r>
            <a:r>
              <a:rPr kumimoji="1" lang="ja-JP" altLang="en-US" sz="4000"/>
              <a:t>を工夫する</a:t>
            </a:r>
          </a:p>
        </p:txBody>
      </p:sp>
    </p:spTree>
    <p:extLst>
      <p:ext uri="{BB962C8B-B14F-4D97-AF65-F5344CB8AC3E}">
        <p14:creationId xmlns:p14="http://schemas.microsoft.com/office/powerpoint/2010/main" val="382714713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D73E1C-9693-0DE1-4C60-0EE1285EAB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5CB96065-6EE6-567C-F856-5A37D80015E2}"/>
              </a:ext>
            </a:extLst>
          </p:cNvPr>
          <p:cNvSpPr/>
          <p:nvPr/>
        </p:nvSpPr>
        <p:spPr>
          <a:xfrm>
            <a:off x="0" y="0"/>
            <a:ext cx="12192000" cy="2531165"/>
          </a:xfrm>
          <a:prstGeom prst="rect">
            <a:avLst/>
          </a:prstGeom>
          <a:solidFill>
            <a:srgbClr val="007FB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rgbClr val="E97095"/>
              </a:solidFill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CB469ABC-4627-D7A1-86E3-4FFF049E5241}"/>
              </a:ext>
            </a:extLst>
          </p:cNvPr>
          <p:cNvSpPr txBox="1"/>
          <p:nvPr/>
        </p:nvSpPr>
        <p:spPr>
          <a:xfrm>
            <a:off x="344556" y="238540"/>
            <a:ext cx="443743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7200" b="1">
                <a:solidFill>
                  <a:schemeClr val="bg1"/>
                </a:solidFill>
              </a:rPr>
              <a:t>高校数学</a:t>
            </a:r>
            <a:r>
              <a:rPr kumimoji="1" lang="en-US" altLang="ja-JP" sz="7200" b="1" dirty="0">
                <a:solidFill>
                  <a:schemeClr val="bg1"/>
                </a:solidFill>
              </a:rPr>
              <a:t> I</a:t>
            </a:r>
            <a:endParaRPr kumimoji="1" lang="ja-JP" altLang="en-US" sz="7200" b="1">
              <a:solidFill>
                <a:schemeClr val="bg1"/>
              </a:solidFill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A41E4DC0-3EA4-C483-DCF2-D72731D32B12}"/>
              </a:ext>
            </a:extLst>
          </p:cNvPr>
          <p:cNvSpPr txBox="1"/>
          <p:nvPr/>
        </p:nvSpPr>
        <p:spPr>
          <a:xfrm>
            <a:off x="344556" y="1346103"/>
            <a:ext cx="10187404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6000" b="1">
                <a:solidFill>
                  <a:schemeClr val="bg1"/>
                </a:solidFill>
              </a:rPr>
              <a:t>数と式「整式の加法・減法」</a:t>
            </a:r>
            <a:endParaRPr kumimoji="1" lang="ja-JP" altLang="en-US" sz="6000" b="1">
              <a:solidFill>
                <a:schemeClr val="bg1"/>
              </a:solidFill>
            </a:endParaRP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0C0F9995-E8C1-25AE-490E-AC94FB878D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1372" y="4727679"/>
            <a:ext cx="11259686" cy="1540798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0ADA6ED0-0A78-D22A-4635-BFB7EEAE6F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167" y="2882148"/>
            <a:ext cx="11259686" cy="1513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46674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122</TotalTime>
  <Words>102</Words>
  <Application>Microsoft Macintosh PowerPoint</Application>
  <PresentationFormat>ワイド画面</PresentationFormat>
  <Paragraphs>14</Paragraphs>
  <Slides>13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13</vt:i4>
      </vt:variant>
    </vt:vector>
  </HeadingPairs>
  <TitlesOfParts>
    <vt:vector size="17" baseType="lpstr">
      <vt:lpstr>游ゴシック</vt:lpstr>
      <vt:lpstr>游ゴシック Light</vt:lpstr>
      <vt:lpstr>Arial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西川 隆史(takasi-n)</dc:creator>
  <cp:lastModifiedBy>西川 隆史(takasi-n)</cp:lastModifiedBy>
  <cp:revision>5</cp:revision>
  <dcterms:created xsi:type="dcterms:W3CDTF">2024-12-21T06:28:55Z</dcterms:created>
  <dcterms:modified xsi:type="dcterms:W3CDTF">2025-01-21T05:06:02Z</dcterms:modified>
</cp:coreProperties>
</file>