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85" r:id="rId3"/>
    <p:sldId id="271" r:id="rId4"/>
    <p:sldId id="286" r:id="rId5"/>
    <p:sldId id="287" r:id="rId6"/>
    <p:sldId id="284" r:id="rId7"/>
    <p:sldId id="292" r:id="rId8"/>
    <p:sldId id="291" r:id="rId9"/>
    <p:sldId id="282" r:id="rId10"/>
    <p:sldId id="294" r:id="rId11"/>
    <p:sldId id="293" r:id="rId12"/>
    <p:sldId id="295" r:id="rId13"/>
    <p:sldId id="290" r:id="rId14"/>
    <p:sldId id="289" r:id="rId15"/>
    <p:sldId id="299" r:id="rId16"/>
    <p:sldId id="300" r:id="rId17"/>
    <p:sldId id="298" r:id="rId18"/>
    <p:sldId id="297" r:id="rId19"/>
    <p:sldId id="296" r:id="rId20"/>
    <p:sldId id="302" r:id="rId21"/>
    <p:sldId id="301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752"/>
  </p:normalViewPr>
  <p:slideViewPr>
    <p:cSldViewPr snapToGrid="0">
      <p:cViewPr varScale="1">
        <p:scale>
          <a:sx n="93" d="100"/>
          <a:sy n="93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数と式「整式の整理」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C04EC253-6B4F-2D58-741C-A3AAB066D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1843"/>
            <a:ext cx="12046494" cy="1893772"/>
          </a:xfrm>
          <a:prstGeom prst="rect">
            <a:avLst/>
          </a:prstGeom>
        </p:spPr>
      </p:pic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51B8389-641D-7F5F-6A82-4CDF31DF0A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664"/>
          <a:stretch/>
        </p:blipFill>
        <p:spPr>
          <a:xfrm>
            <a:off x="241054" y="4326836"/>
            <a:ext cx="11911617" cy="189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DB559E-B23A-A203-4A5F-798BD17F152D}"/>
              </a:ext>
            </a:extLst>
          </p:cNvPr>
          <p:cNvSpPr txBox="1"/>
          <p:nvPr/>
        </p:nvSpPr>
        <p:spPr>
          <a:xfrm>
            <a:off x="3849231" y="6817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A142BA-D046-198F-51A3-B8996C0872D4}"/>
              </a:ext>
            </a:extLst>
          </p:cNvPr>
          <p:cNvSpPr txBox="1"/>
          <p:nvPr/>
        </p:nvSpPr>
        <p:spPr>
          <a:xfrm>
            <a:off x="893381" y="1807000"/>
            <a:ext cx="10825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整式</a:t>
            </a:r>
            <a:r>
              <a:rPr kumimoji="1" lang="ja-JP" altLang="en-US" sz="4400"/>
              <a:t>の取り扱いに関する</a:t>
            </a:r>
            <a:r>
              <a:rPr kumimoji="1" lang="ja-JP" altLang="en-US" sz="4400" b="1"/>
              <a:t>言葉</a:t>
            </a:r>
            <a:r>
              <a:rPr kumimoji="1" lang="ja-JP" altLang="en-US" sz="4400"/>
              <a:t>を理解する。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A44C15-0268-1BFA-8743-3704CBD65D4E}"/>
              </a:ext>
            </a:extLst>
          </p:cNvPr>
          <p:cNvSpPr txBox="1"/>
          <p:nvPr/>
        </p:nvSpPr>
        <p:spPr>
          <a:xfrm>
            <a:off x="2490952" y="4817329"/>
            <a:ext cx="6957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降べきの順、昇べきの順</a:t>
            </a:r>
            <a:endParaRPr kumimoji="1" lang="ja-JP" altLang="en-US" sz="44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E6415A1-E009-EFBF-036F-32AF0605A6E1}"/>
              </a:ext>
            </a:extLst>
          </p:cNvPr>
          <p:cNvSpPr txBox="1"/>
          <p:nvPr/>
        </p:nvSpPr>
        <p:spPr>
          <a:xfrm>
            <a:off x="2411540" y="2870730"/>
            <a:ext cx="5712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同類項、定数項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28B9DE-1500-C568-4190-82268B3A3D86}"/>
              </a:ext>
            </a:extLst>
          </p:cNvPr>
          <p:cNvSpPr txBox="1"/>
          <p:nvPr/>
        </p:nvSpPr>
        <p:spPr>
          <a:xfrm>
            <a:off x="2411539" y="3855945"/>
            <a:ext cx="5712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多項式の次数</a:t>
            </a:r>
          </a:p>
        </p:txBody>
      </p:sp>
    </p:spTree>
    <p:extLst>
      <p:ext uri="{BB962C8B-B14F-4D97-AF65-F5344CB8AC3E}">
        <p14:creationId xmlns:p14="http://schemas.microsoft.com/office/powerpoint/2010/main" val="108174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6134E0-A1E4-6C8C-3BB5-24FF56520AAA}"/>
              </a:ext>
            </a:extLst>
          </p:cNvPr>
          <p:cNvSpPr txBox="1"/>
          <p:nvPr/>
        </p:nvSpPr>
        <p:spPr>
          <a:xfrm>
            <a:off x="4595811" y="191538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/>
              <a:t>整</a:t>
            </a:r>
            <a:r>
              <a:rPr kumimoji="1" lang="ja-JP" altLang="en-US" sz="6000"/>
              <a:t>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ADA906-5E2E-714C-F35B-A4D579D0DF0C}"/>
              </a:ext>
            </a:extLst>
          </p:cNvPr>
          <p:cNvSpPr txBox="1"/>
          <p:nvPr/>
        </p:nvSpPr>
        <p:spPr>
          <a:xfrm>
            <a:off x="1924050" y="107173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単項</a:t>
            </a:r>
            <a:r>
              <a:rPr kumimoji="1" lang="ja-JP" altLang="en-US" sz="4000"/>
              <a:t>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F19CD1-8A91-1C3E-166B-6BDB2F5E6324}"/>
              </a:ext>
            </a:extLst>
          </p:cNvPr>
          <p:cNvSpPr txBox="1"/>
          <p:nvPr/>
        </p:nvSpPr>
        <p:spPr>
          <a:xfrm>
            <a:off x="7905986" y="107173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多項</a:t>
            </a:r>
            <a:r>
              <a:rPr kumimoji="1" lang="ja-JP" altLang="en-US" sz="4000"/>
              <a:t>式</a:t>
            </a:r>
          </a:p>
        </p:txBody>
      </p:sp>
      <p:pic>
        <p:nvPicPr>
          <p:cNvPr id="8" name="図 7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1A90CFC1-08A7-58AC-9D44-D5DBADEAA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175" y="1957560"/>
            <a:ext cx="889000" cy="762000"/>
          </a:xfrm>
          <a:prstGeom prst="rect">
            <a:avLst/>
          </a:prstGeom>
        </p:spPr>
      </p:pic>
      <p:pic>
        <p:nvPicPr>
          <p:cNvPr id="10" name="図 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F96697F1-4FB1-5C18-B5A5-7A4768E3E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674" y="2897499"/>
            <a:ext cx="1130300" cy="876300"/>
          </a:xfrm>
          <a:prstGeom prst="rect">
            <a:avLst/>
          </a:prstGeom>
        </p:spPr>
      </p:pic>
      <p:pic>
        <p:nvPicPr>
          <p:cNvPr id="12" name="図 11" descr="挿絵, 羊 が含まれている画像&#10;&#10;自動的に生成された説明">
            <a:extLst>
              <a:ext uri="{FF2B5EF4-FFF2-40B4-BE49-F238E27FC236}">
                <a16:creationId xmlns:a16="http://schemas.microsoft.com/office/drawing/2014/main" id="{D3974BB9-0CD3-3B5F-996A-ED014F23E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752" y="3837300"/>
            <a:ext cx="1397000" cy="901700"/>
          </a:xfrm>
          <a:prstGeom prst="rect">
            <a:avLst/>
          </a:prstGeom>
        </p:spPr>
      </p:pic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43FCE19-2317-C8FD-AFD2-EF9D8B07C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424" y="4764678"/>
            <a:ext cx="2336800" cy="1066800"/>
          </a:xfrm>
          <a:prstGeom prst="rect">
            <a:avLst/>
          </a:prstGeom>
        </p:spPr>
      </p:pic>
      <p:pic>
        <p:nvPicPr>
          <p:cNvPr id="16" name="図 15" descr="アイコン&#10;&#10;自動的に生成された説明">
            <a:extLst>
              <a:ext uri="{FF2B5EF4-FFF2-40B4-BE49-F238E27FC236}">
                <a16:creationId xmlns:a16="http://schemas.microsoft.com/office/drawing/2014/main" id="{A969BEA2-D6A3-ABD1-9299-2113F3B60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2276" y="2906100"/>
            <a:ext cx="2044700" cy="825500"/>
          </a:xfrm>
          <a:prstGeom prst="rect">
            <a:avLst/>
          </a:prstGeom>
        </p:spPr>
      </p:pic>
      <p:pic>
        <p:nvPicPr>
          <p:cNvPr id="18" name="図 1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B563368-3015-2229-3F9A-3CED9A565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5326" y="3918140"/>
            <a:ext cx="4038600" cy="787400"/>
          </a:xfrm>
          <a:prstGeom prst="rect">
            <a:avLst/>
          </a:prstGeom>
        </p:spPr>
      </p:pic>
      <p:pic>
        <p:nvPicPr>
          <p:cNvPr id="20" name="図 19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125D82E3-DFC8-49DD-2F40-7F723BE1E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0676" y="4892081"/>
            <a:ext cx="4787900" cy="863600"/>
          </a:xfrm>
          <a:prstGeom prst="rect">
            <a:avLst/>
          </a:prstGeom>
        </p:spPr>
      </p:pic>
      <p:pic>
        <p:nvPicPr>
          <p:cNvPr id="22" name="図 21" descr="アイコン&#10;&#10;自動的に生成された説明">
            <a:extLst>
              <a:ext uri="{FF2B5EF4-FFF2-40B4-BE49-F238E27FC236}">
                <a16:creationId xmlns:a16="http://schemas.microsoft.com/office/drawing/2014/main" id="{989FCBAD-B7E0-475A-827F-AF0388968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8926" y="1919460"/>
            <a:ext cx="2311400" cy="800100"/>
          </a:xfrm>
          <a:prstGeom prst="rect">
            <a:avLst/>
          </a:prstGeom>
        </p:spPr>
      </p:pic>
      <p:sp>
        <p:nvSpPr>
          <p:cNvPr id="23" name="円/楕円 22">
            <a:extLst>
              <a:ext uri="{FF2B5EF4-FFF2-40B4-BE49-F238E27FC236}">
                <a16:creationId xmlns:a16="http://schemas.microsoft.com/office/drawing/2014/main" id="{357D19FC-07AF-86A2-C778-938C3BEF870A}"/>
              </a:ext>
            </a:extLst>
          </p:cNvPr>
          <p:cNvSpPr/>
          <p:nvPr/>
        </p:nvSpPr>
        <p:spPr>
          <a:xfrm>
            <a:off x="7821539" y="1897604"/>
            <a:ext cx="915225" cy="915225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2D423F65-59EE-7BD3-038A-EFE9DB6815C3}"/>
              </a:ext>
            </a:extLst>
          </p:cNvPr>
          <p:cNvSpPr/>
          <p:nvPr/>
        </p:nvSpPr>
        <p:spPr>
          <a:xfrm>
            <a:off x="8799378" y="1913102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85BC88-26B7-FDC5-030C-C44A41DEB274}"/>
              </a:ext>
            </a:extLst>
          </p:cNvPr>
          <p:cNvSpPr txBox="1"/>
          <p:nvPr/>
        </p:nvSpPr>
        <p:spPr>
          <a:xfrm>
            <a:off x="1102459" y="599298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かけ算のカタマリ＝項</a:t>
            </a:r>
            <a:endParaRPr kumimoji="1" lang="ja-JP" altLang="en-US" sz="24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F4EA479-58FE-0F38-C459-6F575A3CAB7F}"/>
              </a:ext>
            </a:extLst>
          </p:cNvPr>
          <p:cNvSpPr txBox="1"/>
          <p:nvPr/>
        </p:nvSpPr>
        <p:spPr>
          <a:xfrm>
            <a:off x="6095999" y="6049609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いくつもの項が足し算で合わさった形</a:t>
            </a:r>
            <a:endParaRPr kumimoji="1" lang="ja-JP" altLang="en-US" sz="2400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185ABF8A-49BC-420D-9E27-2A6F308C6013}"/>
              </a:ext>
            </a:extLst>
          </p:cNvPr>
          <p:cNvSpPr/>
          <p:nvPr/>
        </p:nvSpPr>
        <p:spPr>
          <a:xfrm>
            <a:off x="7787673" y="2812004"/>
            <a:ext cx="915225" cy="915225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F1C50E09-D4D9-819F-CDC0-5EFB2CAD7B12}"/>
              </a:ext>
            </a:extLst>
          </p:cNvPr>
          <p:cNvSpPr/>
          <p:nvPr/>
        </p:nvSpPr>
        <p:spPr>
          <a:xfrm>
            <a:off x="8702898" y="2841600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>
            <a:extLst>
              <a:ext uri="{FF2B5EF4-FFF2-40B4-BE49-F238E27FC236}">
                <a16:creationId xmlns:a16="http://schemas.microsoft.com/office/drawing/2014/main" id="{06B4DB2D-4076-8D70-2321-B6BEE4911161}"/>
              </a:ext>
            </a:extLst>
          </p:cNvPr>
          <p:cNvSpPr/>
          <p:nvPr/>
        </p:nvSpPr>
        <p:spPr>
          <a:xfrm>
            <a:off x="7030929" y="3787323"/>
            <a:ext cx="1230202" cy="948899"/>
          </a:xfrm>
          <a:prstGeom prst="ellipse">
            <a:avLst/>
          </a:prstGeom>
          <a:solidFill>
            <a:srgbClr val="FF0000">
              <a:alpha val="210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EA3CF9FD-E6C1-FC62-0CB0-F2D46F10961B}"/>
              </a:ext>
            </a:extLst>
          </p:cNvPr>
          <p:cNvSpPr/>
          <p:nvPr/>
        </p:nvSpPr>
        <p:spPr>
          <a:xfrm>
            <a:off x="8279116" y="3852260"/>
            <a:ext cx="1409726" cy="915225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1CC551F5-BD01-3003-A25B-795CF42CBD13}"/>
              </a:ext>
            </a:extLst>
          </p:cNvPr>
          <p:cNvSpPr/>
          <p:nvPr/>
        </p:nvSpPr>
        <p:spPr>
          <a:xfrm>
            <a:off x="9698013" y="3852260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3DA4B54A-287D-D240-DB05-07F264F4404B}"/>
              </a:ext>
            </a:extLst>
          </p:cNvPr>
          <p:cNvSpPr/>
          <p:nvPr/>
        </p:nvSpPr>
        <p:spPr>
          <a:xfrm>
            <a:off x="6589494" y="4812082"/>
            <a:ext cx="1230202" cy="948899"/>
          </a:xfrm>
          <a:prstGeom prst="ellipse">
            <a:avLst/>
          </a:prstGeom>
          <a:solidFill>
            <a:srgbClr val="FFC000">
              <a:alpha val="210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EC0AD6C5-FA4B-BC3B-1E8E-EDFC3B4FC8C2}"/>
              </a:ext>
            </a:extLst>
          </p:cNvPr>
          <p:cNvSpPr/>
          <p:nvPr/>
        </p:nvSpPr>
        <p:spPr>
          <a:xfrm>
            <a:off x="8042632" y="4827580"/>
            <a:ext cx="1894343" cy="996196"/>
          </a:xfrm>
          <a:prstGeom prst="ellipse">
            <a:avLst/>
          </a:prstGeom>
          <a:solidFill>
            <a:schemeClr val="accent1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1AF8BC89-8693-79CF-C7BC-6833EAEA778E}"/>
              </a:ext>
            </a:extLst>
          </p:cNvPr>
          <p:cNvSpPr/>
          <p:nvPr/>
        </p:nvSpPr>
        <p:spPr>
          <a:xfrm>
            <a:off x="9934496" y="4892784"/>
            <a:ext cx="1409726" cy="915225"/>
          </a:xfrm>
          <a:prstGeom prst="ellipse">
            <a:avLst/>
          </a:prstGeom>
          <a:solidFill>
            <a:schemeClr val="accent6">
              <a:alpha val="210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D7C466-8C44-3E65-FB9B-2C3E214E13CA}"/>
              </a:ext>
            </a:extLst>
          </p:cNvPr>
          <p:cNvSpPr/>
          <p:nvPr/>
        </p:nvSpPr>
        <p:spPr>
          <a:xfrm>
            <a:off x="752475" y="1700385"/>
            <a:ext cx="3962400" cy="422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68FC32-2AF6-C04A-6951-C913A08B9636}"/>
              </a:ext>
            </a:extLst>
          </p:cNvPr>
          <p:cNvSpPr/>
          <p:nvPr/>
        </p:nvSpPr>
        <p:spPr>
          <a:xfrm>
            <a:off x="6095999" y="1728960"/>
            <a:ext cx="5343525" cy="422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7" grpId="0"/>
      <p:bldP spid="9" grpId="0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5" grpId="0" animBg="1"/>
      <p:bldP spid="26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45A2CEE-E262-1575-0CA1-11F5B446A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5" y="5122661"/>
            <a:ext cx="10984444" cy="793519"/>
          </a:xfrm>
          <a:prstGeom prst="rect">
            <a:avLst/>
          </a:prstGeom>
        </p:spPr>
      </p:pic>
      <p:pic>
        <p:nvPicPr>
          <p:cNvPr id="8" name="図 7" descr="テキスト, 手紙&#10;&#10;自動的に生成された説明">
            <a:extLst>
              <a:ext uri="{FF2B5EF4-FFF2-40B4-BE49-F238E27FC236}">
                <a16:creationId xmlns:a16="http://schemas.microsoft.com/office/drawing/2014/main" id="{3E3B71E4-E3AE-4076-E40B-53A0B140D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38" y="2349724"/>
            <a:ext cx="10893516" cy="255427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3C05AF-1BDF-9705-D2FD-2B9761AA056E}"/>
              </a:ext>
            </a:extLst>
          </p:cNvPr>
          <p:cNvSpPr txBox="1"/>
          <p:nvPr/>
        </p:nvSpPr>
        <p:spPr>
          <a:xfrm>
            <a:off x="317938" y="362607"/>
            <a:ext cx="16369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>
                <a:solidFill>
                  <a:srgbClr val="D96989"/>
                </a:solidFill>
              </a:rPr>
              <a:t>Point</a:t>
            </a:r>
            <a:endParaRPr kumimoji="1" lang="ja-JP" altLang="en-US" sz="4400" b="1">
              <a:solidFill>
                <a:srgbClr val="D96989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3D4D4B8-B59E-D385-415E-4C321687F057}"/>
              </a:ext>
            </a:extLst>
          </p:cNvPr>
          <p:cNvSpPr txBox="1"/>
          <p:nvPr/>
        </p:nvSpPr>
        <p:spPr>
          <a:xfrm>
            <a:off x="1954925" y="362607"/>
            <a:ext cx="9325304" cy="1833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/>
              <a:t>２種類以上の文字を含む単項式では、特定の文字に着目して係数や次数を考えることがある。この場合は、他の文字は数と同じように扱う。</a:t>
            </a:r>
          </a:p>
        </p:txBody>
      </p:sp>
      <p:pic>
        <p:nvPicPr>
          <p:cNvPr id="9" name="図 8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BD27C185-2A8E-A78B-44EA-90A63095A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577" y="4261638"/>
            <a:ext cx="4052176" cy="58622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ED1EDC5-3B65-5FC5-3AFC-DDDC3A6B6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0279" y="5222036"/>
            <a:ext cx="3944006" cy="495529"/>
          </a:xfrm>
          <a:prstGeom prst="rect">
            <a:avLst/>
          </a:prstGeom>
        </p:spPr>
      </p:pic>
      <p:pic>
        <p:nvPicPr>
          <p:cNvPr id="15" name="図 1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3E850237-DC64-E877-DA6E-EB2708DA4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100" y="4205503"/>
            <a:ext cx="1485900" cy="698500"/>
          </a:xfrm>
          <a:prstGeom prst="rect">
            <a:avLst/>
          </a:prstGeom>
        </p:spPr>
      </p:pic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C3130A5-B2AB-A4CF-2EFD-F3B28FE06D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1050" y="5197438"/>
            <a:ext cx="15240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3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D1D55F-624B-D124-6B55-97BA7543EB9C}"/>
              </a:ext>
            </a:extLst>
          </p:cNvPr>
          <p:cNvSpPr txBox="1"/>
          <p:nvPr/>
        </p:nvSpPr>
        <p:spPr>
          <a:xfrm>
            <a:off x="674412" y="47861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同類項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69C596-EB45-8933-25DD-06CAD1D2F6D5}"/>
              </a:ext>
            </a:extLst>
          </p:cNvPr>
          <p:cNvSpPr txBox="1"/>
          <p:nvPr/>
        </p:nvSpPr>
        <p:spPr>
          <a:xfrm>
            <a:off x="3233678" y="570947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文字の部分が同じである項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FF41677-B2FE-D675-82E9-91232C6A3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998" y="4066590"/>
            <a:ext cx="7002469" cy="78361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EB11D5A-317A-C9AD-5E70-745225A32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198" y="1730680"/>
            <a:ext cx="5000248" cy="693583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C7FCBEF2-312E-AB99-6EF3-4190B0287C78}"/>
              </a:ext>
            </a:extLst>
          </p:cNvPr>
          <p:cNvGrpSpPr/>
          <p:nvPr/>
        </p:nvGrpSpPr>
        <p:grpSpPr>
          <a:xfrm>
            <a:off x="1234661" y="2502820"/>
            <a:ext cx="1935584" cy="992242"/>
            <a:chOff x="1234661" y="2502820"/>
            <a:chExt cx="1935584" cy="99224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7C4F0D4F-0C03-E109-5998-279D50E0221C}"/>
                </a:ext>
              </a:extLst>
            </p:cNvPr>
            <p:cNvGrpSpPr/>
            <p:nvPr/>
          </p:nvGrpSpPr>
          <p:grpSpPr>
            <a:xfrm>
              <a:off x="1234661" y="2502820"/>
              <a:ext cx="910825" cy="992242"/>
              <a:chOff x="9841257" y="2773705"/>
              <a:chExt cx="1190198" cy="1296587"/>
            </a:xfrm>
          </p:grpSpPr>
          <p:pic>
            <p:nvPicPr>
              <p:cNvPr id="11" name="図 10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FD74F23E-C711-4C1E-65D8-89AAB5066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12" name="図 11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0C09A164-946B-4F69-9B24-DE955F30BE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510D257-0A7B-F4FA-FD02-3AB4FACD0C93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8758AC3F-EEBF-DAB1-4585-4CF7E370280E}"/>
                </a:ext>
              </a:extLst>
            </p:cNvPr>
            <p:cNvGrpSpPr/>
            <p:nvPr/>
          </p:nvGrpSpPr>
          <p:grpSpPr>
            <a:xfrm>
              <a:off x="2259420" y="2502820"/>
              <a:ext cx="910825" cy="992242"/>
              <a:chOff x="9841257" y="2773705"/>
              <a:chExt cx="1190198" cy="1296587"/>
            </a:xfrm>
          </p:grpSpPr>
          <p:pic>
            <p:nvPicPr>
              <p:cNvPr id="15" name="図 14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5EAF43C-A33C-801F-A87C-136A40A29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16" name="図 15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45E85EF1-1A16-C2FF-6DD3-1DCC17F7E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BA2AA4C4-E13C-3E16-6ECF-67BFE2495018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4FD655A-6274-1900-B27C-FB7136418D67}"/>
              </a:ext>
            </a:extLst>
          </p:cNvPr>
          <p:cNvGrpSpPr/>
          <p:nvPr/>
        </p:nvGrpSpPr>
        <p:grpSpPr>
          <a:xfrm>
            <a:off x="3883268" y="2487054"/>
            <a:ext cx="2976108" cy="1008008"/>
            <a:chOff x="3883268" y="2487054"/>
            <a:chExt cx="2976108" cy="1008008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71AACB48-E901-9318-8600-DEB39E32AB58}"/>
                </a:ext>
              </a:extLst>
            </p:cNvPr>
            <p:cNvGrpSpPr/>
            <p:nvPr/>
          </p:nvGrpSpPr>
          <p:grpSpPr>
            <a:xfrm>
              <a:off x="3883268" y="2502820"/>
              <a:ext cx="910825" cy="992242"/>
              <a:chOff x="9841257" y="2773705"/>
              <a:chExt cx="1190198" cy="1296587"/>
            </a:xfrm>
          </p:grpSpPr>
          <p:pic>
            <p:nvPicPr>
              <p:cNvPr id="19" name="図 18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668FDFCE-97E2-E1D0-5AE4-5557633DF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20" name="図 19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345E0E20-6FF1-691A-F091-C0AC2BF9C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D157CB92-8A3A-9464-6FB7-14928AF7CC87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AA953564-6B50-2DB3-BF2D-A3C85FC9874C}"/>
                </a:ext>
              </a:extLst>
            </p:cNvPr>
            <p:cNvGrpSpPr/>
            <p:nvPr/>
          </p:nvGrpSpPr>
          <p:grpSpPr>
            <a:xfrm>
              <a:off x="4908027" y="2487054"/>
              <a:ext cx="910825" cy="992242"/>
              <a:chOff x="9841257" y="2773705"/>
              <a:chExt cx="1190198" cy="1296587"/>
            </a:xfrm>
          </p:grpSpPr>
          <p:pic>
            <p:nvPicPr>
              <p:cNvPr id="23" name="図 22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82A7691D-7402-A9CE-64F6-6FE752890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24" name="図 23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A204EB7-DD40-C155-4E72-33279C8228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393907B3-71C6-7CAC-1AC9-16C72755BD0F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D51952D1-952D-F082-57B8-E9CBA230EBD8}"/>
                </a:ext>
              </a:extLst>
            </p:cNvPr>
            <p:cNvGrpSpPr/>
            <p:nvPr/>
          </p:nvGrpSpPr>
          <p:grpSpPr>
            <a:xfrm>
              <a:off x="5948551" y="2502819"/>
              <a:ext cx="910825" cy="992242"/>
              <a:chOff x="9841257" y="2773705"/>
              <a:chExt cx="1190198" cy="1296587"/>
            </a:xfrm>
          </p:grpSpPr>
          <p:pic>
            <p:nvPicPr>
              <p:cNvPr id="27" name="図 26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99C36B9-AB91-950B-9180-75A26DEFE2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28" name="図 27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1466E8F1-409A-6269-BC9D-770C30009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781C84A3-69E8-15FD-B24D-16720C2E74D2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73CEF8F-28C3-926F-23A2-A2F06FDB0142}"/>
              </a:ext>
            </a:extLst>
          </p:cNvPr>
          <p:cNvGrpSpPr/>
          <p:nvPr/>
        </p:nvGrpSpPr>
        <p:grpSpPr>
          <a:xfrm>
            <a:off x="1095695" y="5124242"/>
            <a:ext cx="2488028" cy="1121551"/>
            <a:chOff x="1095695" y="5124242"/>
            <a:chExt cx="2488028" cy="1121551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EB3B2416-BE38-805E-4E01-B0C8E74CEAF7}"/>
                </a:ext>
              </a:extLst>
            </p:cNvPr>
            <p:cNvGrpSpPr/>
            <p:nvPr/>
          </p:nvGrpSpPr>
          <p:grpSpPr>
            <a:xfrm>
              <a:off x="1095695" y="5155773"/>
              <a:ext cx="1163725" cy="1090020"/>
              <a:chOff x="9715131" y="4555855"/>
              <a:chExt cx="1610697" cy="1508683"/>
            </a:xfrm>
          </p:grpSpPr>
          <p:pic>
            <p:nvPicPr>
              <p:cNvPr id="31" name="図 30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05EE9ED2-0738-0ED2-0BA8-C4EE2C7D2E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5131" y="5088572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32" name="図 31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B5B20D25-208C-631B-AFC3-5DE0B0C750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24883" y="5692952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33" name="図 32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502B7766-85AE-30B5-68B0-1D24886D5B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31455" y="5486302"/>
                <a:ext cx="294373" cy="371586"/>
              </a:xfrm>
              <a:prstGeom prst="rect">
                <a:avLst/>
              </a:prstGeom>
            </p:spPr>
          </p:pic>
          <p:sp>
            <p:nvSpPr>
              <p:cNvPr id="34" name="直方体 33">
                <a:extLst>
                  <a:ext uri="{FF2B5EF4-FFF2-40B4-BE49-F238E27FC236}">
                    <a16:creationId xmlns:a16="http://schemas.microsoft.com/office/drawing/2014/main" id="{90F69D51-B450-2A24-E1DD-0CDFFDFB52D1}"/>
                  </a:ext>
                </a:extLst>
              </p:cNvPr>
              <p:cNvSpPr/>
              <p:nvPr/>
            </p:nvSpPr>
            <p:spPr>
              <a:xfrm>
                <a:off x="10029678" y="4555855"/>
                <a:ext cx="1179157" cy="1195252"/>
              </a:xfrm>
              <a:prstGeom prst="cube">
                <a:avLst>
                  <a:gd name="adj" fmla="val 25911"/>
                </a:avLst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DC8CC3AA-AEC7-6F3F-DDF4-3B729490DA18}"/>
                </a:ext>
              </a:extLst>
            </p:cNvPr>
            <p:cNvGrpSpPr/>
            <p:nvPr/>
          </p:nvGrpSpPr>
          <p:grpSpPr>
            <a:xfrm>
              <a:off x="2419998" y="5124242"/>
              <a:ext cx="1163725" cy="1090020"/>
              <a:chOff x="9715131" y="4555855"/>
              <a:chExt cx="1610697" cy="1508683"/>
            </a:xfrm>
          </p:grpSpPr>
          <p:pic>
            <p:nvPicPr>
              <p:cNvPr id="36" name="図 35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12E89E7B-DD51-9EEF-C88D-DABE0A6A25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5131" y="5088572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37" name="図 36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D356595B-2326-4B37-9E3C-42069F52C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24883" y="5692952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38" name="図 37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91DC9469-FCF8-9386-7F35-721C98A2D8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31455" y="5486302"/>
                <a:ext cx="294373" cy="371586"/>
              </a:xfrm>
              <a:prstGeom prst="rect">
                <a:avLst/>
              </a:prstGeom>
            </p:spPr>
          </p:pic>
          <p:sp>
            <p:nvSpPr>
              <p:cNvPr id="39" name="直方体 38">
                <a:extLst>
                  <a:ext uri="{FF2B5EF4-FFF2-40B4-BE49-F238E27FC236}">
                    <a16:creationId xmlns:a16="http://schemas.microsoft.com/office/drawing/2014/main" id="{6755D1B3-9360-5EB5-F824-362040673E64}"/>
                  </a:ext>
                </a:extLst>
              </p:cNvPr>
              <p:cNvSpPr/>
              <p:nvPr/>
            </p:nvSpPr>
            <p:spPr>
              <a:xfrm>
                <a:off x="10029678" y="4555855"/>
                <a:ext cx="1179157" cy="1195252"/>
              </a:xfrm>
              <a:prstGeom prst="cube">
                <a:avLst>
                  <a:gd name="adj" fmla="val 25911"/>
                </a:avLst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FC85926E-06D6-15BE-1F98-1542A5DEA287}"/>
              </a:ext>
            </a:extLst>
          </p:cNvPr>
          <p:cNvGrpSpPr/>
          <p:nvPr/>
        </p:nvGrpSpPr>
        <p:grpSpPr>
          <a:xfrm>
            <a:off x="3977862" y="5009536"/>
            <a:ext cx="2030176" cy="1008009"/>
            <a:chOff x="3977862" y="5009536"/>
            <a:chExt cx="2030176" cy="1008009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AD30B8DE-6B58-4760-728D-530EB5D1A6B6}"/>
                </a:ext>
              </a:extLst>
            </p:cNvPr>
            <p:cNvGrpSpPr/>
            <p:nvPr/>
          </p:nvGrpSpPr>
          <p:grpSpPr>
            <a:xfrm>
              <a:off x="3977862" y="5025303"/>
              <a:ext cx="910825" cy="992242"/>
              <a:chOff x="9841257" y="2773705"/>
              <a:chExt cx="1190198" cy="1296587"/>
            </a:xfrm>
          </p:grpSpPr>
          <p:pic>
            <p:nvPicPr>
              <p:cNvPr id="41" name="図 40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8A5B7959-7DE3-B89E-3E81-8FC5FE86C0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42" name="図 41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F90A2B26-C57F-22F4-B1A7-2570C05696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A56E49C6-35F2-AF37-EFC7-66BAA49CE1A0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38787CCF-30CE-8532-9504-A6A2DC2B92A2}"/>
                </a:ext>
              </a:extLst>
            </p:cNvPr>
            <p:cNvGrpSpPr/>
            <p:nvPr/>
          </p:nvGrpSpPr>
          <p:grpSpPr>
            <a:xfrm>
              <a:off x="5097213" y="5009536"/>
              <a:ext cx="910825" cy="992242"/>
              <a:chOff x="9841257" y="2773705"/>
              <a:chExt cx="1190198" cy="1296587"/>
            </a:xfrm>
          </p:grpSpPr>
          <p:pic>
            <p:nvPicPr>
              <p:cNvPr id="45" name="図 44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8BDC4C9-45B8-1FFF-2A65-83A1176323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27067" y="2773705"/>
                <a:ext cx="294373" cy="371586"/>
              </a:xfrm>
              <a:prstGeom prst="rect">
                <a:avLst/>
              </a:prstGeom>
            </p:spPr>
          </p:pic>
          <p:pic>
            <p:nvPicPr>
              <p:cNvPr id="46" name="図 45" descr="挿絵 が含まれている画像&#10;&#10;自動的に生成された説明">
                <a:extLst>
                  <a:ext uri="{FF2B5EF4-FFF2-40B4-BE49-F238E27FC236}">
                    <a16:creationId xmlns:a16="http://schemas.microsoft.com/office/drawing/2014/main" id="{7F4B9FA5-07A7-DFCB-C01F-0C6972B85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1257" y="3354365"/>
                <a:ext cx="294373" cy="371586"/>
              </a:xfrm>
              <a:prstGeom prst="rect">
                <a:avLst/>
              </a:prstGeom>
            </p:spPr>
          </p:pic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C30F5F08-AEE9-0FAF-48DA-46771DDAB391}"/>
                  </a:ext>
                </a:extLst>
              </p:cNvPr>
              <p:cNvSpPr/>
              <p:nvPr/>
            </p:nvSpPr>
            <p:spPr>
              <a:xfrm>
                <a:off x="10119864" y="3158701"/>
                <a:ext cx="911591" cy="911591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226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D7D117-3C9A-AC02-0EBF-24484CE6DECF}"/>
              </a:ext>
            </a:extLst>
          </p:cNvPr>
          <p:cNvSpPr txBox="1"/>
          <p:nvPr/>
        </p:nvSpPr>
        <p:spPr>
          <a:xfrm>
            <a:off x="674412" y="4786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整理する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892408-55AC-E089-D66F-8CFC6D9E0C8C}"/>
              </a:ext>
            </a:extLst>
          </p:cNvPr>
          <p:cNvSpPr txBox="1"/>
          <p:nvPr/>
        </p:nvSpPr>
        <p:spPr>
          <a:xfrm>
            <a:off x="3321290" y="570947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/>
              <a:t>同類項をまとめて式を簡単にすること</a:t>
            </a:r>
          </a:p>
        </p:txBody>
      </p:sp>
      <p:pic>
        <p:nvPicPr>
          <p:cNvPr id="5" name="図 4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BD39449-0C03-4A32-A434-896911270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203" y="1811939"/>
            <a:ext cx="4445000" cy="7747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FD9F280-0E94-C0FE-E5C8-1CAC0E28A72D}"/>
              </a:ext>
            </a:extLst>
          </p:cNvPr>
          <p:cNvSpPr/>
          <p:nvPr/>
        </p:nvSpPr>
        <p:spPr>
          <a:xfrm>
            <a:off x="5103658" y="1859236"/>
            <a:ext cx="776880" cy="660400"/>
          </a:xfrm>
          <a:prstGeom prst="rect">
            <a:avLst/>
          </a:prstGeom>
          <a:solidFill>
            <a:schemeClr val="accent2">
              <a:alpha val="299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7111B9E-8294-FE22-1BB3-51EF4C2BCD82}"/>
              </a:ext>
            </a:extLst>
          </p:cNvPr>
          <p:cNvSpPr/>
          <p:nvPr/>
        </p:nvSpPr>
        <p:spPr>
          <a:xfrm>
            <a:off x="1950555" y="1843470"/>
            <a:ext cx="776880" cy="660400"/>
          </a:xfrm>
          <a:prstGeom prst="rect">
            <a:avLst/>
          </a:prstGeom>
          <a:solidFill>
            <a:schemeClr val="accent2">
              <a:alpha val="299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9E98190-5246-B645-D51E-78BC893A1744}"/>
              </a:ext>
            </a:extLst>
          </p:cNvPr>
          <p:cNvGrpSpPr/>
          <p:nvPr/>
        </p:nvGrpSpPr>
        <p:grpSpPr>
          <a:xfrm>
            <a:off x="5985203" y="1811939"/>
            <a:ext cx="3200400" cy="660400"/>
            <a:chOff x="5985203" y="1811939"/>
            <a:chExt cx="3200400" cy="660400"/>
          </a:xfrm>
        </p:grpSpPr>
        <p:pic>
          <p:nvPicPr>
            <p:cNvPr id="7" name="図 6" descr="テキスト が含まれている画像&#10;&#10;自動的に生成された説明">
              <a:extLst>
                <a:ext uri="{FF2B5EF4-FFF2-40B4-BE49-F238E27FC236}">
                  <a16:creationId xmlns:a16="http://schemas.microsoft.com/office/drawing/2014/main" id="{96636F19-5F56-86CB-2AE9-0EF781523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5203" y="1811939"/>
              <a:ext cx="3200400" cy="660400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E9FEFFC9-9EB0-865C-C2FF-5C968983833F}"/>
                </a:ext>
              </a:extLst>
            </p:cNvPr>
            <p:cNvSpPr/>
            <p:nvPr/>
          </p:nvSpPr>
          <p:spPr>
            <a:xfrm>
              <a:off x="6869397" y="1811939"/>
              <a:ext cx="776880" cy="660400"/>
            </a:xfrm>
            <a:prstGeom prst="rect">
              <a:avLst/>
            </a:prstGeom>
            <a:solidFill>
              <a:schemeClr val="accent2">
                <a:alpha val="2992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7B0A8CEC-D4EB-C42D-C6B0-3C4A62644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203" y="3622785"/>
            <a:ext cx="5436824" cy="523546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0148CDF-DADF-32F7-AA4A-60036ACBBA2E}"/>
              </a:ext>
            </a:extLst>
          </p:cNvPr>
          <p:cNvSpPr/>
          <p:nvPr/>
        </p:nvSpPr>
        <p:spPr>
          <a:xfrm>
            <a:off x="1887493" y="3561911"/>
            <a:ext cx="603459" cy="660400"/>
          </a:xfrm>
          <a:prstGeom prst="rect">
            <a:avLst/>
          </a:prstGeom>
          <a:solidFill>
            <a:srgbClr val="7030A0">
              <a:alpha val="299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2D197E-FD95-FBBA-97CF-3DD3A1D8BB52}"/>
              </a:ext>
            </a:extLst>
          </p:cNvPr>
          <p:cNvSpPr/>
          <p:nvPr/>
        </p:nvSpPr>
        <p:spPr>
          <a:xfrm>
            <a:off x="5324376" y="3530380"/>
            <a:ext cx="603459" cy="660400"/>
          </a:xfrm>
          <a:prstGeom prst="rect">
            <a:avLst/>
          </a:prstGeom>
          <a:solidFill>
            <a:srgbClr val="7030A0">
              <a:alpha val="299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9C54293-EFF5-4B20-0870-F6CA3318EFB1}"/>
              </a:ext>
            </a:extLst>
          </p:cNvPr>
          <p:cNvSpPr/>
          <p:nvPr/>
        </p:nvSpPr>
        <p:spPr>
          <a:xfrm>
            <a:off x="3956885" y="3561911"/>
            <a:ext cx="603459" cy="660400"/>
          </a:xfrm>
          <a:prstGeom prst="rect">
            <a:avLst/>
          </a:prstGeom>
          <a:solidFill>
            <a:schemeClr val="accent6">
              <a:lumMod val="75000"/>
              <a:alpha val="299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EEFD319-9D4E-6D01-4764-B0E69645093F}"/>
              </a:ext>
            </a:extLst>
          </p:cNvPr>
          <p:cNvSpPr/>
          <p:nvPr/>
        </p:nvSpPr>
        <p:spPr>
          <a:xfrm>
            <a:off x="6353243" y="3561911"/>
            <a:ext cx="603459" cy="660400"/>
          </a:xfrm>
          <a:prstGeom prst="rect">
            <a:avLst/>
          </a:prstGeom>
          <a:solidFill>
            <a:schemeClr val="accent6">
              <a:lumMod val="75000"/>
              <a:alpha val="299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D4E9512-F9A6-8474-BD8D-0F05EC901675}"/>
              </a:ext>
            </a:extLst>
          </p:cNvPr>
          <p:cNvGrpSpPr/>
          <p:nvPr/>
        </p:nvGrpSpPr>
        <p:grpSpPr>
          <a:xfrm>
            <a:off x="7166653" y="3514614"/>
            <a:ext cx="2552614" cy="676166"/>
            <a:chOff x="7166653" y="3514614"/>
            <a:chExt cx="2552614" cy="676166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FBD2AE96-D549-D64F-4C17-BFA160180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66653" y="3532041"/>
              <a:ext cx="2552614" cy="658739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7315C98-3DCE-B958-D679-D140A5F72ACA}"/>
                </a:ext>
              </a:extLst>
            </p:cNvPr>
            <p:cNvSpPr/>
            <p:nvPr/>
          </p:nvSpPr>
          <p:spPr>
            <a:xfrm>
              <a:off x="8051811" y="3514614"/>
              <a:ext cx="603459" cy="660400"/>
            </a:xfrm>
            <a:prstGeom prst="rect">
              <a:avLst/>
            </a:prstGeom>
            <a:solidFill>
              <a:srgbClr val="7030A0">
                <a:alpha val="299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68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B37A689-CC9B-ED9C-B40B-1C48B67882F9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D9C22FF9-C831-353A-6F92-D65A24DC994B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CF53FE39-7534-A1F5-6DCD-F4F610E137C7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CD7EEEFA-7553-3921-646C-C9505FB1A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82" y="1784039"/>
            <a:ext cx="11501436" cy="90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2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D7EEEFA-7553-3921-646C-C9505FB1A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82" y="683372"/>
            <a:ext cx="11501436" cy="90539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7AFC83-EC0E-31B8-40B0-C43EE0037376}"/>
              </a:ext>
            </a:extLst>
          </p:cNvPr>
          <p:cNvSpPr/>
          <p:nvPr/>
        </p:nvSpPr>
        <p:spPr>
          <a:xfrm>
            <a:off x="3322155" y="805867"/>
            <a:ext cx="776880" cy="660400"/>
          </a:xfrm>
          <a:prstGeom prst="rect">
            <a:avLst/>
          </a:prstGeom>
          <a:solidFill>
            <a:schemeClr val="accent2">
              <a:alpha val="299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8661AEA-7E9C-9294-8C5B-2C9CEEFCEB36}"/>
              </a:ext>
            </a:extLst>
          </p:cNvPr>
          <p:cNvSpPr/>
          <p:nvPr/>
        </p:nvSpPr>
        <p:spPr>
          <a:xfrm>
            <a:off x="6133088" y="839734"/>
            <a:ext cx="776880" cy="660400"/>
          </a:xfrm>
          <a:prstGeom prst="rect">
            <a:avLst/>
          </a:prstGeom>
          <a:solidFill>
            <a:schemeClr val="accent2">
              <a:alpha val="299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B4AC28C-907E-D935-BC81-7E3EA245AAB9}"/>
              </a:ext>
            </a:extLst>
          </p:cNvPr>
          <p:cNvSpPr/>
          <p:nvPr/>
        </p:nvSpPr>
        <p:spPr>
          <a:xfrm>
            <a:off x="4814332" y="839734"/>
            <a:ext cx="603459" cy="660400"/>
          </a:xfrm>
          <a:prstGeom prst="rect">
            <a:avLst/>
          </a:prstGeom>
          <a:solidFill>
            <a:srgbClr val="7030A0">
              <a:alpha val="299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C513A2-7479-0AA6-179A-B517C496925E}"/>
              </a:ext>
            </a:extLst>
          </p:cNvPr>
          <p:cNvSpPr/>
          <p:nvPr/>
        </p:nvSpPr>
        <p:spPr>
          <a:xfrm>
            <a:off x="7608332" y="805867"/>
            <a:ext cx="603459" cy="660400"/>
          </a:xfrm>
          <a:prstGeom prst="rect">
            <a:avLst/>
          </a:prstGeom>
          <a:solidFill>
            <a:srgbClr val="7030A0">
              <a:alpha val="299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アイコン&#10;&#10;自動的に生成された説明">
            <a:extLst>
              <a:ext uri="{FF2B5EF4-FFF2-40B4-BE49-F238E27FC236}">
                <a16:creationId xmlns:a16="http://schemas.microsoft.com/office/drawing/2014/main" id="{951326B3-A962-B7D4-52D7-8D9D2B00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3009900"/>
            <a:ext cx="51435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5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680E62-9E5A-4215-A271-FF23162F036F}"/>
              </a:ext>
            </a:extLst>
          </p:cNvPr>
          <p:cNvSpPr txBox="1"/>
          <p:nvPr/>
        </p:nvSpPr>
        <p:spPr>
          <a:xfrm>
            <a:off x="264509" y="49545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多項式</a:t>
            </a:r>
            <a:r>
              <a:rPr kumimoji="1" lang="ja-JP" altLang="en-US" sz="4800" b="1"/>
              <a:t>の次数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C204F5-1C37-C6A1-CE04-ECCB78162129}"/>
              </a:ext>
            </a:extLst>
          </p:cNvPr>
          <p:cNvSpPr txBox="1"/>
          <p:nvPr/>
        </p:nvSpPr>
        <p:spPr>
          <a:xfrm>
            <a:off x="264509" y="1326452"/>
            <a:ext cx="119274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整理された多項式において、</a:t>
            </a:r>
            <a:endParaRPr kumimoji="1" lang="en-US" altLang="ja-JP" sz="3600" dirty="0"/>
          </a:p>
          <a:p>
            <a:r>
              <a:rPr kumimoji="1" lang="ja-JP" altLang="en-US" sz="3600"/>
              <a:t>各項の次数の内で最大のものをその</a:t>
            </a:r>
            <a:r>
              <a:rPr kumimoji="1" lang="ja-JP" altLang="en-US" sz="3600" b="1"/>
              <a:t>多項式の次数</a:t>
            </a:r>
            <a:r>
              <a:rPr kumimoji="1" lang="ja-JP" altLang="en-US" sz="3600"/>
              <a:t>といい、</a:t>
            </a:r>
            <a:endParaRPr kumimoji="1" lang="en-US" altLang="ja-JP" sz="3600" dirty="0"/>
          </a:p>
          <a:p>
            <a:r>
              <a:rPr lang="ja-JP" altLang="en-US" sz="3600"/>
              <a:t>次数が</a:t>
            </a:r>
            <a:r>
              <a:rPr lang="en-US" altLang="ja-JP" sz="3600" dirty="0"/>
              <a:t>n</a:t>
            </a:r>
            <a:r>
              <a:rPr lang="ja-JP" altLang="en-US" sz="3600"/>
              <a:t>の多項式を</a:t>
            </a:r>
            <a:r>
              <a:rPr lang="en-US" altLang="ja-JP" sz="3600" b="1" dirty="0"/>
              <a:t>n</a:t>
            </a:r>
            <a:r>
              <a:rPr lang="ja-JP" altLang="en-US" sz="3600" b="1"/>
              <a:t>次式</a:t>
            </a:r>
            <a:r>
              <a:rPr lang="ja-JP" altLang="en-US" sz="3600"/>
              <a:t>という。</a:t>
            </a:r>
            <a:endParaRPr kumimoji="1" lang="ja-JP" altLang="en-US" sz="36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05E4817-D898-351D-0AAA-B973437E301E}"/>
              </a:ext>
            </a:extLst>
          </p:cNvPr>
          <p:cNvGrpSpPr/>
          <p:nvPr/>
        </p:nvGrpSpPr>
        <p:grpSpPr>
          <a:xfrm>
            <a:off x="547291" y="3461914"/>
            <a:ext cx="9899238" cy="709449"/>
            <a:chOff x="547291" y="3461914"/>
            <a:chExt cx="9899238" cy="709449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661229-5F0B-3C9F-F7BC-8F1D4E99CE3B}"/>
                </a:ext>
              </a:extLst>
            </p:cNvPr>
            <p:cNvGrpSpPr/>
            <p:nvPr/>
          </p:nvGrpSpPr>
          <p:grpSpPr>
            <a:xfrm>
              <a:off x="547291" y="3461914"/>
              <a:ext cx="1418898" cy="709449"/>
              <a:chOff x="547291" y="3461914"/>
              <a:chExt cx="1418898" cy="709449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7A49CF9-1216-8768-9B6B-2ED5E8461158}"/>
                  </a:ext>
                </a:extLst>
              </p:cNvPr>
              <p:cNvSpPr txBox="1"/>
              <p:nvPr/>
            </p:nvSpPr>
            <p:spPr>
              <a:xfrm>
                <a:off x="547291" y="3461914"/>
                <a:ext cx="709449" cy="709449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4000" b="1">
                    <a:solidFill>
                      <a:srgbClr val="007FBA"/>
                    </a:solidFill>
                  </a:rPr>
                  <a:t>例</a:t>
                </a:r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80739C0-E956-B50A-1355-5D9ADB350858}"/>
                  </a:ext>
                </a:extLst>
              </p:cNvPr>
              <p:cNvSpPr txBox="1"/>
              <p:nvPr/>
            </p:nvSpPr>
            <p:spPr>
              <a:xfrm>
                <a:off x="1256740" y="3461914"/>
                <a:ext cx="709449" cy="7094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4000" b="1" dirty="0">
                    <a:solidFill>
                      <a:srgbClr val="007FBA"/>
                    </a:solidFill>
                  </a:rPr>
                  <a:t>4</a:t>
                </a:r>
                <a:endParaRPr kumimoji="1" lang="ja-JP" altLang="en-US" sz="4000" b="1">
                  <a:solidFill>
                    <a:srgbClr val="007FBA"/>
                  </a:solidFill>
                </a:endParaRPr>
              </a:p>
            </p:txBody>
          </p:sp>
        </p:grp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6E2CC2D-D8C6-F955-A1E2-9C8DD6A19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1992" y="3530526"/>
              <a:ext cx="8294537" cy="539750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B23E3739-1026-E615-3725-EAD702C37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992" y="4530643"/>
            <a:ext cx="7772400" cy="57328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2413B87-ED2B-9473-F9C3-4ADE169AD109}"/>
              </a:ext>
            </a:extLst>
          </p:cNvPr>
          <p:cNvSpPr txBox="1"/>
          <p:nvPr/>
        </p:nvSpPr>
        <p:spPr>
          <a:xfrm>
            <a:off x="547291" y="5531548"/>
            <a:ext cx="11927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多項式において、文字を含まない項を</a:t>
            </a:r>
            <a:r>
              <a:rPr kumimoji="1" lang="ja-JP" altLang="en-US" sz="3600" b="1"/>
              <a:t>定数項</a:t>
            </a:r>
            <a:r>
              <a:rPr kumimoji="1" lang="ja-JP" altLang="en-US" sz="3600"/>
              <a:t>という。</a:t>
            </a:r>
            <a:endParaRPr kumimoji="1" lang="en-US" altLang="ja-JP" sz="3600" dirty="0"/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705EE34E-BEBB-7B75-18D3-0DD6177EEB56}"/>
              </a:ext>
            </a:extLst>
          </p:cNvPr>
          <p:cNvSpPr/>
          <p:nvPr/>
        </p:nvSpPr>
        <p:spPr>
          <a:xfrm>
            <a:off x="3787770" y="3508400"/>
            <a:ext cx="709448" cy="608362"/>
          </a:xfrm>
          <a:prstGeom prst="ellipse">
            <a:avLst/>
          </a:prstGeom>
          <a:solidFill>
            <a:schemeClr val="accent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8F55219F-DAA7-65FD-D7AC-C3CD53E5B2AB}"/>
              </a:ext>
            </a:extLst>
          </p:cNvPr>
          <p:cNvSpPr/>
          <p:nvPr/>
        </p:nvSpPr>
        <p:spPr>
          <a:xfrm>
            <a:off x="3346336" y="4517393"/>
            <a:ext cx="709448" cy="608362"/>
          </a:xfrm>
          <a:prstGeom prst="ellipse">
            <a:avLst/>
          </a:prstGeom>
          <a:solidFill>
            <a:schemeClr val="accent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56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B8816CD-B6DE-D312-C261-FF19D1E1CA34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E158CD02-0C3B-20D0-67B0-CC56430EEB70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35FDC51-6D7B-2533-31FE-7EC5E516F6D1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8" name="図 7" descr="テキスト, 手紙&#10;&#10;自動的に生成された説明">
            <a:extLst>
              <a:ext uri="{FF2B5EF4-FFF2-40B4-BE49-F238E27FC236}">
                <a16:creationId xmlns:a16="http://schemas.microsoft.com/office/drawing/2014/main" id="{BB5088DD-A9B7-29BA-E97E-D01F9154B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87450"/>
            <a:ext cx="11501436" cy="341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28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F71486C9-710D-559B-E3C6-A666354B9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5" y="186267"/>
            <a:ext cx="11856030" cy="276013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789F8EC-6EA1-AAA9-4423-AF47EEE41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167" y="2933700"/>
            <a:ext cx="3733800" cy="571500"/>
          </a:xfrm>
          <a:prstGeom prst="rect">
            <a:avLst/>
          </a:prstGeom>
        </p:spPr>
      </p:pic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C42126F5-88FC-591D-33D5-77F4C7F41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035" y="2933700"/>
            <a:ext cx="4089400" cy="673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D132A6E-45D7-D5B4-1FEE-2A09C8D96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17" y="3979776"/>
            <a:ext cx="7296150" cy="70607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FAAC518-8C5F-C1D4-3896-DE72E849E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8167" y="4652431"/>
            <a:ext cx="3695700" cy="596900"/>
          </a:xfrm>
          <a:prstGeom prst="rect">
            <a:avLst/>
          </a:prstGeom>
        </p:spPr>
      </p:pic>
      <p:pic>
        <p:nvPicPr>
          <p:cNvPr id="13" name="図 12" descr="アイコン&#10;&#10;自動的に生成された説明">
            <a:extLst>
              <a:ext uri="{FF2B5EF4-FFF2-40B4-BE49-F238E27FC236}">
                <a16:creationId xmlns:a16="http://schemas.microsoft.com/office/drawing/2014/main" id="{DED81805-A863-36B2-17C3-9C33B789D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035" y="4618343"/>
            <a:ext cx="41529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6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331F5E-CE99-B06A-4CF6-3493EDE03897}"/>
              </a:ext>
            </a:extLst>
          </p:cNvPr>
          <p:cNvSpPr txBox="1"/>
          <p:nvPr/>
        </p:nvSpPr>
        <p:spPr>
          <a:xfrm>
            <a:off x="264509" y="495455"/>
            <a:ext cx="106490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２種類以上の文字を含む多項式</a:t>
            </a:r>
            <a:r>
              <a:rPr kumimoji="1" lang="ja-JP" altLang="en-US" sz="4800" b="1"/>
              <a:t>の次数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3A5B38-1B75-D8C1-DADF-DCFE463AF482}"/>
              </a:ext>
            </a:extLst>
          </p:cNvPr>
          <p:cNvSpPr txBox="1"/>
          <p:nvPr/>
        </p:nvSpPr>
        <p:spPr>
          <a:xfrm>
            <a:off x="446690" y="1326452"/>
            <a:ext cx="114808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/>
              <a:t>整理された多項式において、</a:t>
            </a:r>
            <a:r>
              <a:rPr lang="ja-JP" altLang="en-US" sz="3600"/>
              <a:t>２種類以上の文字を含む</a:t>
            </a:r>
            <a:endParaRPr lang="en-US" altLang="ja-JP" sz="3600" dirty="0"/>
          </a:p>
          <a:p>
            <a:r>
              <a:rPr lang="ja-JP" altLang="en-US" sz="3600"/>
              <a:t>場合、特定の文字に着目して、他の文字は数と同じように扱うことがある。</a:t>
            </a:r>
            <a:endParaRPr kumimoji="1" lang="ja-JP" altLang="en-US" sz="360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3EE0D6E-21D5-5624-54A9-66F456729E83}"/>
              </a:ext>
            </a:extLst>
          </p:cNvPr>
          <p:cNvGrpSpPr/>
          <p:nvPr/>
        </p:nvGrpSpPr>
        <p:grpSpPr>
          <a:xfrm>
            <a:off x="547291" y="3461914"/>
            <a:ext cx="6770975" cy="780061"/>
            <a:chOff x="547291" y="3461914"/>
            <a:chExt cx="6770975" cy="78006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36FE661-EB67-B085-6A0E-FE1EEDFB23DF}"/>
                </a:ext>
              </a:extLst>
            </p:cNvPr>
            <p:cNvSpPr txBox="1"/>
            <p:nvPr/>
          </p:nvSpPr>
          <p:spPr>
            <a:xfrm>
              <a:off x="547291" y="3461914"/>
              <a:ext cx="709449" cy="70944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4000" b="1">
                  <a:solidFill>
                    <a:srgbClr val="007FBA"/>
                  </a:solidFill>
                </a:rPr>
                <a:t>例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B2718BD-A004-8589-9D63-23B55665A97B}"/>
                </a:ext>
              </a:extLst>
            </p:cNvPr>
            <p:cNvSpPr txBox="1"/>
            <p:nvPr/>
          </p:nvSpPr>
          <p:spPr>
            <a:xfrm>
              <a:off x="1256740" y="3461914"/>
              <a:ext cx="709449" cy="7094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4000" b="1">
                  <a:solidFill>
                    <a:srgbClr val="007FBA"/>
                  </a:solidFill>
                </a:rPr>
                <a:t>５</a:t>
              </a:r>
            </a:p>
          </p:txBody>
        </p:sp>
        <p:pic>
          <p:nvPicPr>
            <p:cNvPr id="7" name="図 6" descr="アイコン が含まれている画像&#10;&#10;自動的に生成された説明">
              <a:extLst>
                <a:ext uri="{FF2B5EF4-FFF2-40B4-BE49-F238E27FC236}">
                  <a16:creationId xmlns:a16="http://schemas.microsoft.com/office/drawing/2014/main" id="{AD572B2F-16BC-B59F-A83A-E3FC3BD10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2066" y="3581575"/>
              <a:ext cx="5156200" cy="660400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20360FA3-83C3-172D-A744-21CE773B2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16" y="4341960"/>
            <a:ext cx="10291502" cy="64025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2096E3C-974E-2415-0633-36142A26E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015" y="5172957"/>
            <a:ext cx="10874826" cy="553542"/>
          </a:xfrm>
          <a:prstGeom prst="rect">
            <a:avLst/>
          </a:prstGeom>
        </p:spPr>
      </p:pic>
      <p:pic>
        <p:nvPicPr>
          <p:cNvPr id="14" name="図 13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134AA0C6-C420-4D5B-61A9-F096BEEFE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7832" y="3526729"/>
            <a:ext cx="2971800" cy="660400"/>
          </a:xfrm>
          <a:prstGeom prst="rect">
            <a:avLst/>
          </a:prstGeom>
        </p:spPr>
      </p:pic>
      <p:pic>
        <p:nvPicPr>
          <p:cNvPr id="16" name="図 15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A6709004-4361-39BF-2691-7737BDD9A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598" y="3515710"/>
            <a:ext cx="28702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6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654FE14-F33A-62A9-54D6-9EE6A77C1BB2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A4EB57B2-19AA-AC8A-07D6-C78CFC39F31E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23B8EA0-F4F7-18FB-75C8-3D0F62E1C486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10" name="図 9" descr="テキスト, 手紙&#10;&#10;自動的に生成された説明">
            <a:extLst>
              <a:ext uri="{FF2B5EF4-FFF2-40B4-BE49-F238E27FC236}">
                <a16:creationId xmlns:a16="http://schemas.microsoft.com/office/drawing/2014/main" id="{91651425-ECB8-D9A7-ECBD-8F76D66F0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07" y="1098550"/>
            <a:ext cx="11050586" cy="538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35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6FD2058D-209F-6DF2-0123-BD2A4766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33" y="239184"/>
            <a:ext cx="11599334" cy="43984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0AC817A-0C9A-5960-C575-B5731FF063FF}"/>
                  </a:ext>
                </a:extLst>
              </p:cNvPr>
              <p:cNvSpPr txBox="1"/>
              <p:nvPr/>
            </p:nvSpPr>
            <p:spPr>
              <a:xfrm>
                <a:off x="7213599" y="2084484"/>
                <a:ext cx="614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0AC817A-0C9A-5960-C575-B5731FF06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3599" y="2084484"/>
                <a:ext cx="614271" cy="707886"/>
              </a:xfrm>
              <a:prstGeom prst="rect">
                <a:avLst/>
              </a:prstGeom>
              <a:blipFill>
                <a:blip r:embed="rId3"/>
                <a:stretch>
                  <a:fillRect l="-2000" r="-2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4DF4DE8-0476-2026-9BA8-37A850A825EC}"/>
                  </a:ext>
                </a:extLst>
              </p:cNvPr>
              <p:cNvSpPr txBox="1"/>
              <p:nvPr/>
            </p:nvSpPr>
            <p:spPr>
              <a:xfrm>
                <a:off x="9593169" y="2084484"/>
                <a:ext cx="614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4DF4DE8-0476-2026-9BA8-37A850A82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3169" y="2084484"/>
                <a:ext cx="614271" cy="707886"/>
              </a:xfrm>
              <a:prstGeom prst="rect">
                <a:avLst/>
              </a:prstGeom>
              <a:blipFill>
                <a:blip r:embed="rId4"/>
                <a:stretch>
                  <a:fillRect l="-2041" r="-20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2EA0BBD-42D4-73F9-608E-403F3245D24A}"/>
                  </a:ext>
                </a:extLst>
              </p:cNvPr>
              <p:cNvSpPr txBox="1"/>
              <p:nvPr/>
            </p:nvSpPr>
            <p:spPr>
              <a:xfrm>
                <a:off x="7213599" y="3506884"/>
                <a:ext cx="614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dirty="0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2EA0BBD-42D4-73F9-608E-403F3245D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3599" y="3506884"/>
                <a:ext cx="614271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45F7EA0-DCD3-7D6A-9832-92CBCCFEFD49}"/>
                  </a:ext>
                </a:extLst>
              </p:cNvPr>
              <p:cNvSpPr txBox="1"/>
              <p:nvPr/>
            </p:nvSpPr>
            <p:spPr>
              <a:xfrm>
                <a:off x="9593169" y="3506884"/>
                <a:ext cx="868763" cy="714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0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45F7EA0-DCD3-7D6A-9832-92CBCCFEF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3169" y="3506884"/>
                <a:ext cx="868763" cy="7148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8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DD32864E-31CA-D348-484D-9A77815A8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32" y="1899671"/>
            <a:ext cx="11653032" cy="4585796"/>
          </a:xfrm>
          <a:prstGeom prst="rect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F0033A08-3B55-38E3-B317-3049C6B74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" y="226484"/>
            <a:ext cx="11603098" cy="15007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66B7198-CAF9-6966-5B3B-3B8AF6A23EDD}"/>
                  </a:ext>
                </a:extLst>
              </p:cNvPr>
              <p:cNvSpPr txBox="1"/>
              <p:nvPr/>
            </p:nvSpPr>
            <p:spPr>
              <a:xfrm>
                <a:off x="7111999" y="2939591"/>
                <a:ext cx="614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66B7198-CAF9-6966-5B3B-3B8AF6A23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9" y="2939591"/>
                <a:ext cx="614271" cy="707886"/>
              </a:xfrm>
              <a:prstGeom prst="rect">
                <a:avLst/>
              </a:prstGeom>
              <a:blipFill>
                <a:blip r:embed="rId4"/>
                <a:stretch>
                  <a:fillRect l="-2041" r="-20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A06124E-9F15-58C8-647C-171E9FFEB123}"/>
                  </a:ext>
                </a:extLst>
              </p:cNvPr>
              <p:cNvSpPr txBox="1"/>
              <p:nvPr/>
            </p:nvSpPr>
            <p:spPr>
              <a:xfrm>
                <a:off x="9567332" y="2871858"/>
                <a:ext cx="88024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0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A06124E-9F15-58C8-647C-171E9FFEB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7332" y="2871858"/>
                <a:ext cx="880241" cy="707886"/>
              </a:xfrm>
              <a:prstGeom prst="rect">
                <a:avLst/>
              </a:prstGeom>
              <a:blipFill>
                <a:blip r:embed="rId5"/>
                <a:stretch>
                  <a:fillRect l="-1429" b="-1428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BA06152-DE43-F0F1-9A85-1B16A41FAAAE}"/>
                  </a:ext>
                </a:extLst>
              </p:cNvPr>
              <p:cNvSpPr txBox="1"/>
              <p:nvPr/>
            </p:nvSpPr>
            <p:spPr>
              <a:xfrm>
                <a:off x="7111999" y="5344125"/>
                <a:ext cx="61427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BA06152-DE43-F0F1-9A85-1B16A41FA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99" y="5344125"/>
                <a:ext cx="614271" cy="707886"/>
              </a:xfrm>
              <a:prstGeom prst="rect">
                <a:avLst/>
              </a:prstGeom>
              <a:blipFill>
                <a:blip r:embed="rId4"/>
                <a:stretch>
                  <a:fillRect l="-2041" r="-20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2F943EA-C888-95BC-3A5C-6FBBDB0278D1}"/>
                  </a:ext>
                </a:extLst>
              </p:cNvPr>
              <p:cNvSpPr txBox="1"/>
              <p:nvPr/>
            </p:nvSpPr>
            <p:spPr>
              <a:xfrm>
                <a:off x="9289596" y="5344125"/>
                <a:ext cx="231595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400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sz="4000" b="0" i="1" smtClean="0">
                              <a:solidFill>
                                <a:srgbClr val="E9709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2F943EA-C888-95BC-3A5C-6FBBDB027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596" y="5344125"/>
                <a:ext cx="2315954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9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9E8557-1F23-0BD6-E45D-5B169CF88EFC}"/>
              </a:ext>
            </a:extLst>
          </p:cNvPr>
          <p:cNvSpPr txBox="1"/>
          <p:nvPr/>
        </p:nvSpPr>
        <p:spPr>
          <a:xfrm>
            <a:off x="3969792" y="30005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/>
              <a:t>多項式の整理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9A4865-C7E6-336F-5F8F-F50FCC8A4C0E}"/>
              </a:ext>
            </a:extLst>
          </p:cNvPr>
          <p:cNvSpPr txBox="1"/>
          <p:nvPr/>
        </p:nvSpPr>
        <p:spPr>
          <a:xfrm>
            <a:off x="855508" y="124032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降べきの順</a:t>
            </a:r>
            <a:endParaRPr kumimoji="1" lang="ja-JP" altLang="en-US" sz="40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D34ECA-FB5C-37B4-599A-7B7C44C8BF82}"/>
              </a:ext>
            </a:extLst>
          </p:cNvPr>
          <p:cNvSpPr txBox="1"/>
          <p:nvPr/>
        </p:nvSpPr>
        <p:spPr>
          <a:xfrm>
            <a:off x="7100774" y="1231853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/>
              <a:t>昇べきの順</a:t>
            </a:r>
            <a:endParaRPr kumimoji="1" lang="ja-JP" altLang="en-US" sz="4000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932D22F6-3E9E-FE69-1D8C-268B0EB914A8}"/>
              </a:ext>
            </a:extLst>
          </p:cNvPr>
          <p:cNvGrpSpPr/>
          <p:nvPr/>
        </p:nvGrpSpPr>
        <p:grpSpPr>
          <a:xfrm>
            <a:off x="703910" y="1969431"/>
            <a:ext cx="4731700" cy="3427761"/>
            <a:chOff x="703910" y="1969431"/>
            <a:chExt cx="4731700" cy="3427761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21943765-4842-8EBA-8A2D-02436688B09E}"/>
                </a:ext>
              </a:extLst>
            </p:cNvPr>
            <p:cNvGrpSpPr/>
            <p:nvPr/>
          </p:nvGrpSpPr>
          <p:grpSpPr>
            <a:xfrm>
              <a:off x="703910" y="2553631"/>
              <a:ext cx="4616604" cy="2843561"/>
              <a:chOff x="1092820" y="2999678"/>
              <a:chExt cx="2297151" cy="2843561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D5075063-C339-E74E-2C2E-5BFA270FC5C0}"/>
                  </a:ext>
                </a:extLst>
              </p:cNvPr>
              <p:cNvSpPr/>
              <p:nvPr/>
            </p:nvSpPr>
            <p:spPr>
              <a:xfrm>
                <a:off x="1092820" y="2999678"/>
                <a:ext cx="557560" cy="284356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928E414A-079C-77DC-4AC8-5A58E43850CB}"/>
                  </a:ext>
                </a:extLst>
              </p:cNvPr>
              <p:cNvSpPr/>
              <p:nvPr/>
            </p:nvSpPr>
            <p:spPr>
              <a:xfrm>
                <a:off x="1672684" y="3590693"/>
                <a:ext cx="557560" cy="22525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319E6473-9718-43BE-3C5C-A1A34FE54317}"/>
                  </a:ext>
                </a:extLst>
              </p:cNvPr>
              <p:cNvSpPr/>
              <p:nvPr/>
            </p:nvSpPr>
            <p:spPr>
              <a:xfrm>
                <a:off x="2252547" y="4248615"/>
                <a:ext cx="557560" cy="15946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E4F5ECBA-9B7E-DFD2-0816-B20D3A3EC413}"/>
                  </a:ext>
                </a:extLst>
              </p:cNvPr>
              <p:cNvSpPr/>
              <p:nvPr/>
            </p:nvSpPr>
            <p:spPr>
              <a:xfrm>
                <a:off x="2832411" y="4984595"/>
                <a:ext cx="557560" cy="85864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B8F0DBB8-0C00-D5A7-F004-D3A6F9C46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090" y="1969431"/>
              <a:ext cx="977900" cy="584200"/>
            </a:xfrm>
            <a:prstGeom prst="rect">
              <a:avLst/>
            </a:prstGeom>
          </p:spPr>
        </p:pic>
        <p:pic>
          <p:nvPicPr>
            <p:cNvPr id="21" name="図 20" descr="テキスト&#10;&#10;自動的に生成された説明">
              <a:extLst>
                <a:ext uri="{FF2B5EF4-FFF2-40B4-BE49-F238E27FC236}">
                  <a16:creationId xmlns:a16="http://schemas.microsoft.com/office/drawing/2014/main" id="{DDE827FA-E892-2E9C-31BC-054C8C851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7990" y="2278258"/>
              <a:ext cx="1320800" cy="812800"/>
            </a:xfrm>
            <a:prstGeom prst="rect">
              <a:avLst/>
            </a:prstGeom>
          </p:spPr>
        </p:pic>
        <p:pic>
          <p:nvPicPr>
            <p:cNvPr id="23" name="図 22" descr="テキスト が含まれている画像&#10;&#10;自動的に生成された説明">
              <a:extLst>
                <a:ext uri="{FF2B5EF4-FFF2-40B4-BE49-F238E27FC236}">
                  <a16:creationId xmlns:a16="http://schemas.microsoft.com/office/drawing/2014/main" id="{0462137D-7FAA-90AD-20F4-51520C14D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49610" y="3103913"/>
              <a:ext cx="1104900" cy="685800"/>
            </a:xfrm>
            <a:prstGeom prst="rect">
              <a:avLst/>
            </a:prstGeom>
          </p:spPr>
        </p:pic>
        <p:pic>
          <p:nvPicPr>
            <p:cNvPr id="25" name="図 24" descr="テキスト&#10;&#10;中程度の精度で自動的に生成された説明">
              <a:extLst>
                <a:ext uri="{FF2B5EF4-FFF2-40B4-BE49-F238E27FC236}">
                  <a16:creationId xmlns:a16="http://schemas.microsoft.com/office/drawing/2014/main" id="{476375B6-09A5-8831-599E-79347322F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54510" y="3802567"/>
              <a:ext cx="1181100" cy="647700"/>
            </a:xfrm>
            <a:prstGeom prst="rect">
              <a:avLst/>
            </a:prstGeom>
          </p:spPr>
        </p:pic>
      </p:grpSp>
      <p:pic>
        <p:nvPicPr>
          <p:cNvPr id="27" name="図 26" descr="ダイアグラム&#10;&#10;中程度の精度で自動的に生成された説明">
            <a:extLst>
              <a:ext uri="{FF2B5EF4-FFF2-40B4-BE49-F238E27FC236}">
                <a16:creationId xmlns:a16="http://schemas.microsoft.com/office/drawing/2014/main" id="{085E86FF-FE8E-5961-94E4-35D1087FF0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20" y="5402630"/>
            <a:ext cx="4660900" cy="685800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11C4CD8F-6DB3-BA38-D0A7-D0149A4D642E}"/>
              </a:ext>
            </a:extLst>
          </p:cNvPr>
          <p:cNvGrpSpPr/>
          <p:nvPr/>
        </p:nvGrpSpPr>
        <p:grpSpPr>
          <a:xfrm>
            <a:off x="6786314" y="1822167"/>
            <a:ext cx="4399436" cy="3575955"/>
            <a:chOff x="6786314" y="1822167"/>
            <a:chExt cx="4399436" cy="3575955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30F1895F-361B-30A8-AF77-FFF4ADA10AB6}"/>
                </a:ext>
              </a:extLst>
            </p:cNvPr>
            <p:cNvGrpSpPr/>
            <p:nvPr/>
          </p:nvGrpSpPr>
          <p:grpSpPr>
            <a:xfrm flipH="1">
              <a:off x="6786314" y="2554561"/>
              <a:ext cx="4233796" cy="2843561"/>
              <a:chOff x="1092820" y="2999678"/>
              <a:chExt cx="2297151" cy="2843561"/>
            </a:xfrm>
          </p:grpSpPr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A0A43993-E202-F471-50A8-AE18C21C6D2D}"/>
                  </a:ext>
                </a:extLst>
              </p:cNvPr>
              <p:cNvSpPr/>
              <p:nvPr/>
            </p:nvSpPr>
            <p:spPr>
              <a:xfrm>
                <a:off x="1092820" y="2999678"/>
                <a:ext cx="557560" cy="284356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CECD9E84-9ED1-9ACD-F5DB-83910ACFAE20}"/>
                  </a:ext>
                </a:extLst>
              </p:cNvPr>
              <p:cNvSpPr/>
              <p:nvPr/>
            </p:nvSpPr>
            <p:spPr>
              <a:xfrm>
                <a:off x="1672684" y="3590693"/>
                <a:ext cx="557560" cy="22525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808D1BE4-9B40-932A-1C44-907A5F5031F0}"/>
                  </a:ext>
                </a:extLst>
              </p:cNvPr>
              <p:cNvSpPr/>
              <p:nvPr/>
            </p:nvSpPr>
            <p:spPr>
              <a:xfrm>
                <a:off x="2252547" y="4248615"/>
                <a:ext cx="557560" cy="159462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EEC36353-05B1-41BA-8E78-5D719CBC449A}"/>
                  </a:ext>
                </a:extLst>
              </p:cNvPr>
              <p:cNvSpPr/>
              <p:nvPr/>
            </p:nvSpPr>
            <p:spPr>
              <a:xfrm>
                <a:off x="2832411" y="4984595"/>
                <a:ext cx="557560" cy="85864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6E96209F-0E9F-3914-93DA-0A3FD48D4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02024" y="3891467"/>
              <a:ext cx="660400" cy="558800"/>
            </a:xfrm>
            <a:prstGeom prst="rect">
              <a:avLst/>
            </a:prstGeom>
          </p:spPr>
        </p:pic>
        <p:pic>
          <p:nvPicPr>
            <p:cNvPr id="30" name="図 29" descr="テキスト が含まれている画像&#10;&#10;自動的に生成された説明">
              <a:extLst>
                <a:ext uri="{FF2B5EF4-FFF2-40B4-BE49-F238E27FC236}">
                  <a16:creationId xmlns:a16="http://schemas.microsoft.com/office/drawing/2014/main" id="{DF6D107E-4AD4-1AC0-4851-614E225B5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55064" y="3081611"/>
              <a:ext cx="1104900" cy="685800"/>
            </a:xfrm>
            <a:prstGeom prst="rect">
              <a:avLst/>
            </a:prstGeom>
          </p:spPr>
        </p:pic>
        <p:pic>
          <p:nvPicPr>
            <p:cNvPr id="31" name="図 30" descr="テキスト&#10;&#10;自動的に生成された説明">
              <a:extLst>
                <a:ext uri="{FF2B5EF4-FFF2-40B4-BE49-F238E27FC236}">
                  <a16:creationId xmlns:a16="http://schemas.microsoft.com/office/drawing/2014/main" id="{A0540E94-8653-0269-365F-C00E8C8FD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91815" y="2311712"/>
              <a:ext cx="1320800" cy="812800"/>
            </a:xfrm>
            <a:prstGeom prst="rect">
              <a:avLst/>
            </a:prstGeom>
          </p:spPr>
        </p:pic>
        <p:pic>
          <p:nvPicPr>
            <p:cNvPr id="33" name="図 32" descr="テキスト&#10;&#10;中程度の精度で自動的に生成された説明">
              <a:extLst>
                <a:ext uri="{FF2B5EF4-FFF2-40B4-BE49-F238E27FC236}">
                  <a16:creationId xmlns:a16="http://schemas.microsoft.com/office/drawing/2014/main" id="{C3C56794-5591-F2C1-A97C-EBB1DE213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26850" y="1822167"/>
              <a:ext cx="1358900" cy="698500"/>
            </a:xfrm>
            <a:prstGeom prst="rect">
              <a:avLst/>
            </a:prstGeom>
          </p:spPr>
        </p:pic>
      </p:grpSp>
      <p:pic>
        <p:nvPicPr>
          <p:cNvPr id="35" name="図 34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42D7B0E4-9DE8-3904-8E31-B85555B5F6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6314" y="5447605"/>
            <a:ext cx="46355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7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076095B3-D370-CC9E-EB3B-F120462E9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" y="310555"/>
            <a:ext cx="11683999" cy="21472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E74742-AA86-F175-7CAF-C42605EFE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3570576"/>
            <a:ext cx="6451600" cy="770340"/>
          </a:xfrm>
          <a:prstGeom prst="rect">
            <a:avLst/>
          </a:prstGeom>
        </p:spPr>
      </p:pic>
      <p:pic>
        <p:nvPicPr>
          <p:cNvPr id="9" name="図 8" descr="アイコン&#10;&#10;自動的に生成された説明">
            <a:extLst>
              <a:ext uri="{FF2B5EF4-FFF2-40B4-BE49-F238E27FC236}">
                <a16:creationId xmlns:a16="http://schemas.microsoft.com/office/drawing/2014/main" id="{8F9742DC-964C-897F-7521-F543A28E9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667" y="2366496"/>
            <a:ext cx="3911600" cy="692679"/>
          </a:xfrm>
          <a:prstGeom prst="rect">
            <a:avLst/>
          </a:prstGeom>
        </p:spPr>
      </p:pic>
      <p:pic>
        <p:nvPicPr>
          <p:cNvPr id="13" name="図 12" descr="アイコン&#10;&#10;自動的に生成された説明">
            <a:extLst>
              <a:ext uri="{FF2B5EF4-FFF2-40B4-BE49-F238E27FC236}">
                <a16:creationId xmlns:a16="http://schemas.microsoft.com/office/drawing/2014/main" id="{F88BDB6E-4125-183D-83A5-216DBADB5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666" y="4513760"/>
            <a:ext cx="7259475" cy="77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61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9F9ED659-7CC2-7188-D20E-DCDE33BE1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7" y="1069253"/>
            <a:ext cx="11362266" cy="525047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E2FD601-790E-9C8D-69A7-2B5979FAEE7E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136CC8B3-AAB4-5A48-C2EB-E31DCAAF74A4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974734C-C205-2B82-CB81-28204257E575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3626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自動的に生成された説明">
            <a:extLst>
              <a:ext uri="{FF2B5EF4-FFF2-40B4-BE49-F238E27FC236}">
                <a16:creationId xmlns:a16="http://schemas.microsoft.com/office/drawing/2014/main" id="{9511B714-DB06-3EFB-DAF4-057737C8D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35" y="220133"/>
            <a:ext cx="10586566" cy="6052611"/>
          </a:xfrm>
          <a:prstGeom prst="rect">
            <a:avLst/>
          </a:prstGeom>
        </p:spPr>
      </p:pic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0E48B7E0-BCC6-41BD-45AF-12EB9E559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306159"/>
            <a:ext cx="4673600" cy="635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B14EF9-FED3-E9AF-C672-9054AA2A7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549" y="2714360"/>
            <a:ext cx="3860800" cy="584200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5C597AE9-4C9A-19F2-06E3-481A02EA4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533" y="4655962"/>
            <a:ext cx="6454832" cy="703116"/>
          </a:xfrm>
          <a:prstGeom prst="rect">
            <a:avLst/>
          </a:prstGeom>
        </p:spPr>
      </p:pic>
      <p:pic>
        <p:nvPicPr>
          <p:cNvPr id="11" name="図 10" descr="アイコン&#10;&#10;自動的に生成された説明">
            <a:extLst>
              <a:ext uri="{FF2B5EF4-FFF2-40B4-BE49-F238E27FC236}">
                <a16:creationId xmlns:a16="http://schemas.microsoft.com/office/drawing/2014/main" id="{A08598E0-16EF-A98D-6B82-E2906DCDF1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533" y="6045580"/>
            <a:ext cx="5283200" cy="5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F98AE-1B7A-C109-A0AD-39154033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36D00C-6A1A-F532-E70D-CF1ED8A5CC7A}"/>
              </a:ext>
            </a:extLst>
          </p:cNvPr>
          <p:cNvSpPr txBox="1"/>
          <p:nvPr/>
        </p:nvSpPr>
        <p:spPr>
          <a:xfrm>
            <a:off x="3849231" y="6817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3B6EF75-D141-1D0D-6B5E-A918DB0120D0}"/>
              </a:ext>
            </a:extLst>
          </p:cNvPr>
          <p:cNvSpPr txBox="1"/>
          <p:nvPr/>
        </p:nvSpPr>
        <p:spPr>
          <a:xfrm>
            <a:off x="893381" y="1807000"/>
            <a:ext cx="10825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/>
              <a:t>整式</a:t>
            </a:r>
            <a:r>
              <a:rPr kumimoji="1" lang="ja-JP" altLang="en-US" sz="4400"/>
              <a:t>の取り扱いに関する</a:t>
            </a:r>
            <a:r>
              <a:rPr kumimoji="1" lang="ja-JP" altLang="en-US" sz="4400" b="1"/>
              <a:t>言葉</a:t>
            </a:r>
            <a:r>
              <a:rPr kumimoji="1" lang="ja-JP" altLang="en-US" sz="4400"/>
              <a:t>を理解する。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1E456F-E01F-CA3C-4DA8-4CDA5041F1D4}"/>
              </a:ext>
            </a:extLst>
          </p:cNvPr>
          <p:cNvSpPr txBox="1"/>
          <p:nvPr/>
        </p:nvSpPr>
        <p:spPr>
          <a:xfrm>
            <a:off x="2490952" y="4817329"/>
            <a:ext cx="6957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/>
              <a:t>降べきの順、昇べきの順</a:t>
            </a:r>
            <a:endParaRPr kumimoji="1" lang="ja-JP" altLang="en-US" sz="44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D8D7DB-EE4F-2FE4-979F-B792A281B33C}"/>
              </a:ext>
            </a:extLst>
          </p:cNvPr>
          <p:cNvSpPr txBox="1"/>
          <p:nvPr/>
        </p:nvSpPr>
        <p:spPr>
          <a:xfrm>
            <a:off x="2411540" y="2870730"/>
            <a:ext cx="5712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同類項、定数項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4D0EFC-FFE8-E73E-D97C-D555A1858720}"/>
              </a:ext>
            </a:extLst>
          </p:cNvPr>
          <p:cNvSpPr txBox="1"/>
          <p:nvPr/>
        </p:nvSpPr>
        <p:spPr>
          <a:xfrm>
            <a:off x="2411539" y="3855945"/>
            <a:ext cx="5712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多項式の次数</a:t>
            </a:r>
          </a:p>
        </p:txBody>
      </p:sp>
    </p:spTree>
    <p:extLst>
      <p:ext uri="{BB962C8B-B14F-4D97-AF65-F5344CB8AC3E}">
        <p14:creationId xmlns:p14="http://schemas.microsoft.com/office/powerpoint/2010/main" val="1776690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FF5C-277D-5C33-FDA4-ED3D4BE61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D8BF8D9-66E7-78AB-1733-543A2E2056EF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6B90DF5-D1FF-409F-959B-08BD0E5F2EE9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CC73CE-A755-11FF-A044-926C3454A735}"/>
              </a:ext>
            </a:extLst>
          </p:cNvPr>
          <p:cNvSpPr txBox="1"/>
          <p:nvPr/>
        </p:nvSpPr>
        <p:spPr>
          <a:xfrm>
            <a:off x="344556" y="1346103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数と式「整式の整理」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7" name="図 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CDDC9019-1386-C520-DE82-606890AE0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1843"/>
            <a:ext cx="12046494" cy="1893772"/>
          </a:xfrm>
          <a:prstGeom prst="rect">
            <a:avLst/>
          </a:prstGeom>
        </p:spPr>
      </p:pic>
      <p:pic>
        <p:nvPicPr>
          <p:cNvPr id="9" name="図 8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2472D2AB-F4DC-64D0-46BA-DAD40F9406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664"/>
          <a:stretch/>
        </p:blipFill>
        <p:spPr>
          <a:xfrm>
            <a:off x="241054" y="4326836"/>
            <a:ext cx="11911617" cy="189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09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309</Words>
  <Application>Microsoft Macintosh PowerPoint</Application>
  <PresentationFormat>ワイド画面</PresentationFormat>
  <Paragraphs>52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5</cp:revision>
  <dcterms:created xsi:type="dcterms:W3CDTF">2024-12-21T06:28:55Z</dcterms:created>
  <dcterms:modified xsi:type="dcterms:W3CDTF">2025-01-21T04:25:23Z</dcterms:modified>
</cp:coreProperties>
</file>