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7" r:id="rId3"/>
    <p:sldId id="271" r:id="rId4"/>
    <p:sldId id="270" r:id="rId5"/>
    <p:sldId id="279" r:id="rId6"/>
    <p:sldId id="278" r:id="rId7"/>
    <p:sldId id="261" r:id="rId8"/>
    <p:sldId id="280" r:id="rId9"/>
    <p:sldId id="260" r:id="rId10"/>
    <p:sldId id="273" r:id="rId11"/>
    <p:sldId id="281" r:id="rId12"/>
    <p:sldId id="259" r:id="rId13"/>
    <p:sldId id="285" r:id="rId14"/>
    <p:sldId id="284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15"/>
    <p:restoredTop sz="94752"/>
  </p:normalViewPr>
  <p:slideViewPr>
    <p:cSldViewPr snapToGrid="0">
      <p:cViewPr varScale="1">
        <p:scale>
          <a:sx n="113" d="100"/>
          <a:sy n="113" d="100"/>
        </p:scale>
        <p:origin x="20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6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数と式「単項式と多項式」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07177B6-9E25-D970-20BE-A1E167B45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81" y="2948331"/>
            <a:ext cx="11713238" cy="367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DB559E-B23A-A203-4A5F-798BD17F152D}"/>
              </a:ext>
            </a:extLst>
          </p:cNvPr>
          <p:cNvSpPr txBox="1"/>
          <p:nvPr/>
        </p:nvSpPr>
        <p:spPr>
          <a:xfrm>
            <a:off x="4028767" y="745095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FA142BA-D046-198F-51A3-B8996C0872D4}"/>
              </a:ext>
            </a:extLst>
          </p:cNvPr>
          <p:cNvSpPr txBox="1"/>
          <p:nvPr/>
        </p:nvSpPr>
        <p:spPr>
          <a:xfrm>
            <a:off x="1219004" y="1996348"/>
            <a:ext cx="9753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/>
              <a:t>整式</a:t>
            </a:r>
            <a:r>
              <a:rPr kumimoji="1" lang="ja-JP" altLang="en-US" sz="4000"/>
              <a:t>の取り扱いに関する</a:t>
            </a:r>
            <a:r>
              <a:rPr kumimoji="1" lang="ja-JP" altLang="en-US" sz="4000" b="1"/>
              <a:t>言葉</a:t>
            </a:r>
            <a:r>
              <a:rPr kumimoji="1" lang="ja-JP" altLang="en-US" sz="4000"/>
              <a:t>を理解する。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61501C3-D2A6-E409-1FEB-4EB862F2EA39}"/>
              </a:ext>
            </a:extLst>
          </p:cNvPr>
          <p:cNvSpPr txBox="1"/>
          <p:nvPr/>
        </p:nvSpPr>
        <p:spPr>
          <a:xfrm>
            <a:off x="2390519" y="3186046"/>
            <a:ext cx="5303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/>
              <a:t>単項式、多項式、項</a:t>
            </a:r>
            <a:endParaRPr kumimoji="1" lang="ja-JP" altLang="en-US" sz="40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8F1E3C1-54ED-8754-5DB5-3EBA4AA26753}"/>
              </a:ext>
            </a:extLst>
          </p:cNvPr>
          <p:cNvSpPr txBox="1"/>
          <p:nvPr/>
        </p:nvSpPr>
        <p:spPr>
          <a:xfrm>
            <a:off x="2390519" y="4236185"/>
            <a:ext cx="4267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/>
              <a:t>次数、係数</a:t>
            </a:r>
            <a:endParaRPr kumimoji="1" lang="ja-JP" altLang="en-US" sz="4000"/>
          </a:p>
        </p:txBody>
      </p:sp>
    </p:spTree>
    <p:extLst>
      <p:ext uri="{BB962C8B-B14F-4D97-AF65-F5344CB8AC3E}">
        <p14:creationId xmlns:p14="http://schemas.microsoft.com/office/powerpoint/2010/main" val="2242577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A6134E0-A1E4-6C8C-3BB5-24FF56520AAA}"/>
              </a:ext>
            </a:extLst>
          </p:cNvPr>
          <p:cNvSpPr txBox="1"/>
          <p:nvPr/>
        </p:nvSpPr>
        <p:spPr>
          <a:xfrm>
            <a:off x="4595811" y="191538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/>
              <a:t>整</a:t>
            </a:r>
            <a:r>
              <a:rPr kumimoji="1" lang="ja-JP" altLang="en-US" sz="6000"/>
              <a:t>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ADA906-5E2E-714C-F35B-A4D579D0DF0C}"/>
              </a:ext>
            </a:extLst>
          </p:cNvPr>
          <p:cNvSpPr txBox="1"/>
          <p:nvPr/>
        </p:nvSpPr>
        <p:spPr>
          <a:xfrm>
            <a:off x="1924050" y="1071735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/>
              <a:t>単項</a:t>
            </a:r>
            <a:r>
              <a:rPr kumimoji="1" lang="ja-JP" altLang="en-US" sz="4000"/>
              <a:t>式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F19CD1-8A91-1C3E-166B-6BDB2F5E6324}"/>
              </a:ext>
            </a:extLst>
          </p:cNvPr>
          <p:cNvSpPr txBox="1"/>
          <p:nvPr/>
        </p:nvSpPr>
        <p:spPr>
          <a:xfrm>
            <a:off x="7905986" y="1071735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/>
              <a:t>多項</a:t>
            </a:r>
            <a:r>
              <a:rPr kumimoji="1" lang="ja-JP" altLang="en-US" sz="4000"/>
              <a:t>式</a:t>
            </a:r>
          </a:p>
        </p:txBody>
      </p:sp>
      <p:pic>
        <p:nvPicPr>
          <p:cNvPr id="8" name="図 7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1A90CFC1-08A7-58AC-9D44-D5DBADEAA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175" y="1957560"/>
            <a:ext cx="889000" cy="762000"/>
          </a:xfrm>
          <a:prstGeom prst="rect">
            <a:avLst/>
          </a:prstGeom>
        </p:spPr>
      </p:pic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96697F1-4FB1-5C18-B5A5-7A4768E3E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674" y="2897499"/>
            <a:ext cx="1130300" cy="876300"/>
          </a:xfrm>
          <a:prstGeom prst="rect">
            <a:avLst/>
          </a:prstGeom>
        </p:spPr>
      </p:pic>
      <p:pic>
        <p:nvPicPr>
          <p:cNvPr id="12" name="図 11" descr="挿絵, 羊 が含まれている画像&#10;&#10;自動的に生成された説明">
            <a:extLst>
              <a:ext uri="{FF2B5EF4-FFF2-40B4-BE49-F238E27FC236}">
                <a16:creationId xmlns:a16="http://schemas.microsoft.com/office/drawing/2014/main" id="{D3974BB9-0CD3-3B5F-996A-ED014F23E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6752" y="3837300"/>
            <a:ext cx="1397000" cy="901700"/>
          </a:xfrm>
          <a:prstGeom prst="rect">
            <a:avLst/>
          </a:prstGeom>
        </p:spPr>
      </p:pic>
      <p:pic>
        <p:nvPicPr>
          <p:cNvPr id="14" name="図 1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C43FCE19-2317-C8FD-AFD2-EF9D8B07C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8424" y="4764678"/>
            <a:ext cx="2336800" cy="1066800"/>
          </a:xfrm>
          <a:prstGeom prst="rect">
            <a:avLst/>
          </a:prstGeom>
        </p:spPr>
      </p:pic>
      <p:pic>
        <p:nvPicPr>
          <p:cNvPr id="16" name="図 15" descr="アイコン&#10;&#10;自動的に生成された説明">
            <a:extLst>
              <a:ext uri="{FF2B5EF4-FFF2-40B4-BE49-F238E27FC236}">
                <a16:creationId xmlns:a16="http://schemas.microsoft.com/office/drawing/2014/main" id="{A969BEA2-D6A3-ABD1-9299-2113F3B604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2276" y="2906100"/>
            <a:ext cx="2044700" cy="825500"/>
          </a:xfrm>
          <a:prstGeom prst="rect">
            <a:avLst/>
          </a:prstGeom>
        </p:spPr>
      </p:pic>
      <p:pic>
        <p:nvPicPr>
          <p:cNvPr id="18" name="図 1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B563368-3015-2229-3F9A-3CED9A5657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5326" y="3918140"/>
            <a:ext cx="4038600" cy="787400"/>
          </a:xfrm>
          <a:prstGeom prst="rect">
            <a:avLst/>
          </a:prstGeom>
        </p:spPr>
      </p:pic>
      <p:pic>
        <p:nvPicPr>
          <p:cNvPr id="20" name="図 19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125D82E3-DFC8-49DD-2F40-7F723BE1E8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0676" y="4892081"/>
            <a:ext cx="4787900" cy="863600"/>
          </a:xfrm>
          <a:prstGeom prst="rect">
            <a:avLst/>
          </a:prstGeom>
        </p:spPr>
      </p:pic>
      <p:pic>
        <p:nvPicPr>
          <p:cNvPr id="22" name="図 21" descr="アイコン&#10;&#10;自動的に生成された説明">
            <a:extLst>
              <a:ext uri="{FF2B5EF4-FFF2-40B4-BE49-F238E27FC236}">
                <a16:creationId xmlns:a16="http://schemas.microsoft.com/office/drawing/2014/main" id="{989FCBAD-B7E0-475A-827F-AF0388968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8926" y="1919460"/>
            <a:ext cx="2311400" cy="8001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357D19FC-07AF-86A2-C778-938C3BEF870A}"/>
              </a:ext>
            </a:extLst>
          </p:cNvPr>
          <p:cNvSpPr/>
          <p:nvPr/>
        </p:nvSpPr>
        <p:spPr>
          <a:xfrm>
            <a:off x="7821539" y="1897604"/>
            <a:ext cx="915225" cy="915225"/>
          </a:xfrm>
          <a:prstGeom prst="ellipse">
            <a:avLst/>
          </a:prstGeom>
          <a:solidFill>
            <a:schemeClr val="accent1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>
            <a:extLst>
              <a:ext uri="{FF2B5EF4-FFF2-40B4-BE49-F238E27FC236}">
                <a16:creationId xmlns:a16="http://schemas.microsoft.com/office/drawing/2014/main" id="{2D423F65-59EE-7BD3-038A-EFE9DB6815C3}"/>
              </a:ext>
            </a:extLst>
          </p:cNvPr>
          <p:cNvSpPr/>
          <p:nvPr/>
        </p:nvSpPr>
        <p:spPr>
          <a:xfrm>
            <a:off x="8799378" y="1913102"/>
            <a:ext cx="1409726" cy="915225"/>
          </a:xfrm>
          <a:prstGeom prst="ellipse">
            <a:avLst/>
          </a:prstGeom>
          <a:solidFill>
            <a:schemeClr val="accent6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85BC88-26B7-FDC5-030C-C44A41DEB274}"/>
              </a:ext>
            </a:extLst>
          </p:cNvPr>
          <p:cNvSpPr txBox="1"/>
          <p:nvPr/>
        </p:nvSpPr>
        <p:spPr>
          <a:xfrm>
            <a:off x="1102459" y="5992986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/>
              <a:t>かけ算のカタマリ＝項</a:t>
            </a:r>
            <a:endParaRPr kumimoji="1" lang="ja-JP" altLang="en-US" sz="24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F4EA479-58FE-0F38-C459-6F575A3CAB7F}"/>
              </a:ext>
            </a:extLst>
          </p:cNvPr>
          <p:cNvSpPr txBox="1"/>
          <p:nvPr/>
        </p:nvSpPr>
        <p:spPr>
          <a:xfrm>
            <a:off x="6095999" y="6049609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/>
              <a:t>いくつもの項が足し算で合わさった形</a:t>
            </a:r>
            <a:endParaRPr kumimoji="1" lang="ja-JP" altLang="en-US" sz="2400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185ABF8A-49BC-420D-9E27-2A6F308C6013}"/>
              </a:ext>
            </a:extLst>
          </p:cNvPr>
          <p:cNvSpPr/>
          <p:nvPr/>
        </p:nvSpPr>
        <p:spPr>
          <a:xfrm>
            <a:off x="7787673" y="2812004"/>
            <a:ext cx="915225" cy="915225"/>
          </a:xfrm>
          <a:prstGeom prst="ellipse">
            <a:avLst/>
          </a:prstGeom>
          <a:solidFill>
            <a:schemeClr val="accent1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F1C50E09-D4D9-819F-CDC0-5EFB2CAD7B12}"/>
              </a:ext>
            </a:extLst>
          </p:cNvPr>
          <p:cNvSpPr/>
          <p:nvPr/>
        </p:nvSpPr>
        <p:spPr>
          <a:xfrm>
            <a:off x="8702898" y="2841600"/>
            <a:ext cx="1409726" cy="915225"/>
          </a:xfrm>
          <a:prstGeom prst="ellipse">
            <a:avLst/>
          </a:prstGeom>
          <a:solidFill>
            <a:schemeClr val="accent6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06B4DB2D-4076-8D70-2321-B6BEE4911161}"/>
              </a:ext>
            </a:extLst>
          </p:cNvPr>
          <p:cNvSpPr/>
          <p:nvPr/>
        </p:nvSpPr>
        <p:spPr>
          <a:xfrm>
            <a:off x="7030929" y="3787323"/>
            <a:ext cx="1230202" cy="948899"/>
          </a:xfrm>
          <a:prstGeom prst="ellipse">
            <a:avLst/>
          </a:prstGeom>
          <a:solidFill>
            <a:srgbClr val="FF0000">
              <a:alpha val="210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EA3CF9FD-E6C1-FC62-0CB0-F2D46F10961B}"/>
              </a:ext>
            </a:extLst>
          </p:cNvPr>
          <p:cNvSpPr/>
          <p:nvPr/>
        </p:nvSpPr>
        <p:spPr>
          <a:xfrm>
            <a:off x="8279116" y="3852260"/>
            <a:ext cx="1409726" cy="915225"/>
          </a:xfrm>
          <a:prstGeom prst="ellipse">
            <a:avLst/>
          </a:prstGeom>
          <a:solidFill>
            <a:schemeClr val="accent1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1CC551F5-BD01-3003-A25B-795CF42CBD13}"/>
              </a:ext>
            </a:extLst>
          </p:cNvPr>
          <p:cNvSpPr/>
          <p:nvPr/>
        </p:nvSpPr>
        <p:spPr>
          <a:xfrm>
            <a:off x="9698013" y="3852260"/>
            <a:ext cx="1409726" cy="915225"/>
          </a:xfrm>
          <a:prstGeom prst="ellipse">
            <a:avLst/>
          </a:prstGeom>
          <a:solidFill>
            <a:schemeClr val="accent6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3DA4B54A-287D-D240-DB05-07F264F4404B}"/>
              </a:ext>
            </a:extLst>
          </p:cNvPr>
          <p:cNvSpPr/>
          <p:nvPr/>
        </p:nvSpPr>
        <p:spPr>
          <a:xfrm>
            <a:off x="6589494" y="4812082"/>
            <a:ext cx="1230202" cy="948899"/>
          </a:xfrm>
          <a:prstGeom prst="ellipse">
            <a:avLst/>
          </a:prstGeom>
          <a:solidFill>
            <a:srgbClr val="FFC000">
              <a:alpha val="210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>
            <a:extLst>
              <a:ext uri="{FF2B5EF4-FFF2-40B4-BE49-F238E27FC236}">
                <a16:creationId xmlns:a16="http://schemas.microsoft.com/office/drawing/2014/main" id="{EC0AD6C5-FA4B-BC3B-1E8E-EDFC3B4FC8C2}"/>
              </a:ext>
            </a:extLst>
          </p:cNvPr>
          <p:cNvSpPr/>
          <p:nvPr/>
        </p:nvSpPr>
        <p:spPr>
          <a:xfrm>
            <a:off x="8042632" y="4827580"/>
            <a:ext cx="1894343" cy="996196"/>
          </a:xfrm>
          <a:prstGeom prst="ellipse">
            <a:avLst/>
          </a:prstGeom>
          <a:solidFill>
            <a:schemeClr val="accent1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>
            <a:extLst>
              <a:ext uri="{FF2B5EF4-FFF2-40B4-BE49-F238E27FC236}">
                <a16:creationId xmlns:a16="http://schemas.microsoft.com/office/drawing/2014/main" id="{1AF8BC89-8693-79CF-C7BC-6833EAEA778E}"/>
              </a:ext>
            </a:extLst>
          </p:cNvPr>
          <p:cNvSpPr/>
          <p:nvPr/>
        </p:nvSpPr>
        <p:spPr>
          <a:xfrm>
            <a:off x="9934496" y="4892784"/>
            <a:ext cx="1409726" cy="915225"/>
          </a:xfrm>
          <a:prstGeom prst="ellipse">
            <a:avLst/>
          </a:prstGeom>
          <a:solidFill>
            <a:schemeClr val="accent6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D7C466-8C44-3E65-FB9B-2C3E214E13CA}"/>
              </a:ext>
            </a:extLst>
          </p:cNvPr>
          <p:cNvSpPr/>
          <p:nvPr/>
        </p:nvSpPr>
        <p:spPr>
          <a:xfrm>
            <a:off x="752475" y="1700385"/>
            <a:ext cx="3962400" cy="4229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568FC32-2AF6-C04A-6951-C913A08B9636}"/>
              </a:ext>
            </a:extLst>
          </p:cNvPr>
          <p:cNvSpPr/>
          <p:nvPr/>
        </p:nvSpPr>
        <p:spPr>
          <a:xfrm>
            <a:off x="6095999" y="1728960"/>
            <a:ext cx="5343525" cy="4229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7" grpId="0"/>
      <p:bldP spid="9" grpId="0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5" grpId="0" animBg="1"/>
      <p:bldP spid="26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0BF7BE-69D0-FFED-9AE7-20DDFCE22128}"/>
              </a:ext>
            </a:extLst>
          </p:cNvPr>
          <p:cNvSpPr txBox="1"/>
          <p:nvPr/>
        </p:nvSpPr>
        <p:spPr>
          <a:xfrm>
            <a:off x="2944647" y="525911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914B98-58F2-DE02-CC50-781B5019C493}"/>
              </a:ext>
            </a:extLst>
          </p:cNvPr>
          <p:cNvSpPr txBox="1"/>
          <p:nvPr/>
        </p:nvSpPr>
        <p:spPr>
          <a:xfrm>
            <a:off x="5385449" y="538852"/>
            <a:ext cx="1861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dirty="0"/>
              <a:t>=</a:t>
            </a:r>
            <a:r>
              <a:rPr lang="ja-JP" altLang="en-US" sz="4800"/>
              <a:t>係数</a:t>
            </a:r>
            <a:endParaRPr kumimoji="1" lang="ja-JP" altLang="en-US" sz="48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7F6FF9B-BDED-8A3D-D2E7-59C7263C4A50}"/>
              </a:ext>
            </a:extLst>
          </p:cNvPr>
          <p:cNvSpPr txBox="1"/>
          <p:nvPr/>
        </p:nvSpPr>
        <p:spPr>
          <a:xfrm>
            <a:off x="7168055" y="538852"/>
            <a:ext cx="3736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800" dirty="0"/>
              <a:t>×</a:t>
            </a:r>
            <a:r>
              <a:rPr kumimoji="1" lang="ja-JP" altLang="en-US" sz="4800"/>
              <a:t>変数</a:t>
            </a:r>
            <a:r>
              <a:rPr kumimoji="1" lang="en-US" altLang="ja-JP" sz="4800" dirty="0"/>
              <a:t>(</a:t>
            </a:r>
            <a:r>
              <a:rPr kumimoji="1" lang="ja-JP" altLang="en-US" sz="4800"/>
              <a:t>文字</a:t>
            </a:r>
            <a:r>
              <a:rPr kumimoji="1" lang="en-US" altLang="ja-JP" sz="4800" dirty="0"/>
              <a:t>)</a:t>
            </a:r>
            <a:endParaRPr kumimoji="1" lang="ja-JP" altLang="en-US" sz="4800"/>
          </a:p>
        </p:txBody>
      </p:sp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77781B6-FCE9-368D-74D4-EA9E74191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957" y="1539328"/>
            <a:ext cx="1714500" cy="1193800"/>
          </a:xfrm>
          <a:prstGeom prst="rect">
            <a:avLst/>
          </a:prstGeom>
        </p:spPr>
      </p:pic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2C314FA-0EFC-E105-D116-495004EB8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7957" y="2870200"/>
            <a:ext cx="2133600" cy="1397000"/>
          </a:xfrm>
          <a:prstGeom prst="rect">
            <a:avLst/>
          </a:prstGeom>
        </p:spPr>
      </p:pic>
      <p:pic>
        <p:nvPicPr>
          <p:cNvPr id="12" name="図 11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4E0D495-DAE8-FD2B-1DBD-F7EA82716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57" y="4486822"/>
            <a:ext cx="3797300" cy="1663700"/>
          </a:xfrm>
          <a:prstGeom prst="rect">
            <a:avLst/>
          </a:prstGeom>
        </p:spPr>
      </p:pic>
      <p:pic>
        <p:nvPicPr>
          <p:cNvPr id="14" name="図 13" descr="アイコン&#10;&#10;自動的に生成された説明">
            <a:extLst>
              <a:ext uri="{FF2B5EF4-FFF2-40B4-BE49-F238E27FC236}">
                <a16:creationId xmlns:a16="http://schemas.microsoft.com/office/drawing/2014/main" id="{EEC896E9-7BEC-A69D-17D4-C7488AB7C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4569" y="1539328"/>
            <a:ext cx="711200" cy="1003300"/>
          </a:xfrm>
          <a:prstGeom prst="rect">
            <a:avLst/>
          </a:prstGeom>
        </p:spPr>
      </p:pic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53953DD-9FF5-B8F2-5647-C7B04EC7AC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0531" y="1537796"/>
            <a:ext cx="774700" cy="977900"/>
          </a:xfrm>
          <a:prstGeom prst="rect">
            <a:avLst/>
          </a:prstGeom>
        </p:spPr>
      </p:pic>
      <p:pic>
        <p:nvPicPr>
          <p:cNvPr id="18" name="図 1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C4C8F5D-D050-CEE4-F502-889CD2ED12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7883" y="3060700"/>
            <a:ext cx="673100" cy="1016000"/>
          </a:xfrm>
          <a:prstGeom prst="rect">
            <a:avLst/>
          </a:prstGeom>
        </p:spPr>
      </p:pic>
      <p:pic>
        <p:nvPicPr>
          <p:cNvPr id="20" name="図 1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399DC34-9575-1D20-D6CC-287091A9DB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0531" y="2781300"/>
            <a:ext cx="1295400" cy="1295400"/>
          </a:xfrm>
          <a:prstGeom prst="rect">
            <a:avLst/>
          </a:prstGeom>
        </p:spPr>
      </p:pic>
      <p:pic>
        <p:nvPicPr>
          <p:cNvPr id="22" name="図 21" descr="アイコン&#10;&#10;自動的に生成された説明">
            <a:extLst>
              <a:ext uri="{FF2B5EF4-FFF2-40B4-BE49-F238E27FC236}">
                <a16:creationId xmlns:a16="http://schemas.microsoft.com/office/drawing/2014/main" id="{DC6174D3-2E4F-3B3A-7FE0-408F642C91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5569" y="4723961"/>
            <a:ext cx="1600200" cy="1003300"/>
          </a:xfrm>
          <a:prstGeom prst="rect">
            <a:avLst/>
          </a:prstGeom>
        </p:spPr>
      </p:pic>
      <p:pic>
        <p:nvPicPr>
          <p:cNvPr id="24" name="図 2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CA62628-76F2-8CFD-764B-DF988E12F9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8129" y="4514411"/>
            <a:ext cx="2032000" cy="1422400"/>
          </a:xfrm>
          <a:prstGeom prst="rect">
            <a:avLst/>
          </a:prstGeom>
        </p:spPr>
      </p:pic>
      <p:pic>
        <p:nvPicPr>
          <p:cNvPr id="26" name="図 25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969D9B54-1DB6-1332-EC1A-DB2D20964A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99559" y="1713186"/>
            <a:ext cx="1003300" cy="977900"/>
          </a:xfrm>
          <a:prstGeom prst="rect">
            <a:avLst/>
          </a:prstGeom>
        </p:spPr>
      </p:pic>
      <p:pic>
        <p:nvPicPr>
          <p:cNvPr id="27" name="図 26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F7477F02-2640-BC8D-6396-0F6179DF79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6856" y="3195145"/>
            <a:ext cx="1003300" cy="977900"/>
          </a:xfrm>
          <a:prstGeom prst="rect">
            <a:avLst/>
          </a:prstGeom>
        </p:spPr>
      </p:pic>
      <p:pic>
        <p:nvPicPr>
          <p:cNvPr id="28" name="図 27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C08C567F-FC67-D545-7681-A57CB9CC9E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1090" y="4882055"/>
            <a:ext cx="10033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3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2485A0-509E-9AD0-4F36-F31E23D91D8E}"/>
              </a:ext>
            </a:extLst>
          </p:cNvPr>
          <p:cNvSpPr txBox="1"/>
          <p:nvPr/>
        </p:nvSpPr>
        <p:spPr>
          <a:xfrm>
            <a:off x="1667640" y="604739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/>
              <a:t>変数</a:t>
            </a:r>
            <a:endParaRPr kumimoji="1" lang="ja-JP" altLang="en-US" sz="4800" b="1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EF7BEA0-2DD8-85C1-527A-B96E9B9BCDFC}"/>
              </a:ext>
            </a:extLst>
          </p:cNvPr>
          <p:cNvSpPr txBox="1"/>
          <p:nvPr/>
        </p:nvSpPr>
        <p:spPr>
          <a:xfrm>
            <a:off x="8158989" y="634060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次数</a:t>
            </a:r>
          </a:p>
        </p:txBody>
      </p:sp>
      <p:pic>
        <p:nvPicPr>
          <p:cNvPr id="4" name="図 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73CD318-2FB3-E496-C8EC-E85457037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042" y="1569327"/>
            <a:ext cx="774700" cy="977900"/>
          </a:xfrm>
          <a:prstGeom prst="rect">
            <a:avLst/>
          </a:prstGeom>
        </p:spPr>
      </p:pic>
      <p:pic>
        <p:nvPicPr>
          <p:cNvPr id="5" name="図 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03C789D-FE37-66FF-4F52-400CE2A36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042" y="2812831"/>
            <a:ext cx="1295400" cy="1295400"/>
          </a:xfrm>
          <a:prstGeom prst="rect">
            <a:avLst/>
          </a:prstGeom>
        </p:spPr>
      </p:pic>
      <p:pic>
        <p:nvPicPr>
          <p:cNvPr id="6" name="図 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92EFB7B-9E00-5C9C-28FA-B262710097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5679"/>
          <a:stretch/>
        </p:blipFill>
        <p:spPr>
          <a:xfrm>
            <a:off x="1776407" y="4322483"/>
            <a:ext cx="1307005" cy="14224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22A198E-C850-67D4-8A07-492C4B9AE316}"/>
              </a:ext>
            </a:extLst>
          </p:cNvPr>
          <p:cNvSpPr/>
          <p:nvPr/>
        </p:nvSpPr>
        <p:spPr>
          <a:xfrm>
            <a:off x="5268071" y="1781504"/>
            <a:ext cx="740979" cy="7657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8CFF8D9-3EFE-8576-4DF7-F3A9B2B4E0DD}"/>
              </a:ext>
            </a:extLst>
          </p:cNvPr>
          <p:cNvGrpSpPr/>
          <p:nvPr/>
        </p:nvGrpSpPr>
        <p:grpSpPr>
          <a:xfrm>
            <a:off x="4649370" y="3199839"/>
            <a:ext cx="2089121" cy="765723"/>
            <a:chOff x="5173491" y="3263463"/>
            <a:chExt cx="2089121" cy="765723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18138467-792E-2236-6548-A3AFD5FFB618}"/>
                </a:ext>
              </a:extLst>
            </p:cNvPr>
            <p:cNvSpPr/>
            <p:nvPr/>
          </p:nvSpPr>
          <p:spPr>
            <a:xfrm>
              <a:off x="5173491" y="3263463"/>
              <a:ext cx="740979" cy="76572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77353433-1940-F499-21FD-5EAC471900E4}"/>
                </a:ext>
              </a:extLst>
            </p:cNvPr>
            <p:cNvSpPr/>
            <p:nvPr/>
          </p:nvSpPr>
          <p:spPr>
            <a:xfrm>
              <a:off x="6521633" y="3263463"/>
              <a:ext cx="740979" cy="76572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0" name="図 9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D36FB24F-1895-E4B8-A433-FE34F18AC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54074" y="3389028"/>
              <a:ext cx="527955" cy="514589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DEBD540-69D7-5E00-7020-0976E1488F44}"/>
              </a:ext>
            </a:extLst>
          </p:cNvPr>
          <p:cNvGrpSpPr/>
          <p:nvPr/>
        </p:nvGrpSpPr>
        <p:grpSpPr>
          <a:xfrm>
            <a:off x="3975300" y="4650822"/>
            <a:ext cx="3460721" cy="765723"/>
            <a:chOff x="4448279" y="4650822"/>
            <a:chExt cx="3460721" cy="765723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F38E27BD-2F2A-5F0F-DA91-F71A5FA12C42}"/>
                </a:ext>
              </a:extLst>
            </p:cNvPr>
            <p:cNvSpPr/>
            <p:nvPr/>
          </p:nvSpPr>
          <p:spPr>
            <a:xfrm>
              <a:off x="4448279" y="4650822"/>
              <a:ext cx="740979" cy="76572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221C510A-59CD-1D01-5404-EED54F1C65F9}"/>
                </a:ext>
              </a:extLst>
            </p:cNvPr>
            <p:cNvSpPr/>
            <p:nvPr/>
          </p:nvSpPr>
          <p:spPr>
            <a:xfrm>
              <a:off x="5796421" y="4650822"/>
              <a:ext cx="740979" cy="76572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3" name="図 12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1465D470-3AC1-7D02-B9FC-8C680CBA4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28862" y="4776389"/>
              <a:ext cx="527955" cy="514589"/>
            </a:xfrm>
            <a:prstGeom prst="rect">
              <a:avLst/>
            </a:prstGeom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CDC659AD-3A4C-5A6D-788A-AB8122ED1D6C}"/>
                </a:ext>
              </a:extLst>
            </p:cNvPr>
            <p:cNvSpPr/>
            <p:nvPr/>
          </p:nvSpPr>
          <p:spPr>
            <a:xfrm>
              <a:off x="7168021" y="4650822"/>
              <a:ext cx="740979" cy="76572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5" name="図 14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6651756C-16A2-C1B2-D7DD-A01328B17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00462" y="4776389"/>
              <a:ext cx="527955" cy="514589"/>
            </a:xfrm>
            <a:prstGeom prst="rect">
              <a:avLst/>
            </a:prstGeom>
          </p:spPr>
        </p:pic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91184D3-52BA-3C47-8EBE-3BC7E7AD471B}"/>
              </a:ext>
            </a:extLst>
          </p:cNvPr>
          <p:cNvSpPr txBox="1"/>
          <p:nvPr/>
        </p:nvSpPr>
        <p:spPr>
          <a:xfrm>
            <a:off x="8158989" y="1745552"/>
            <a:ext cx="11528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b="1" dirty="0"/>
              <a:t>1</a:t>
            </a:r>
            <a:r>
              <a:rPr lang="ja-JP" altLang="en-US" sz="4800" b="1"/>
              <a:t>次</a:t>
            </a:r>
            <a:endParaRPr kumimoji="1" lang="ja-JP" altLang="en-US" sz="4800" b="1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095991B-9A26-8DE3-B11D-3D0E8C002CFA}"/>
              </a:ext>
            </a:extLst>
          </p:cNvPr>
          <p:cNvSpPr txBox="1"/>
          <p:nvPr/>
        </p:nvSpPr>
        <p:spPr>
          <a:xfrm>
            <a:off x="8158989" y="3203838"/>
            <a:ext cx="11528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b="1" dirty="0"/>
              <a:t>2</a:t>
            </a:r>
            <a:r>
              <a:rPr lang="ja-JP" altLang="en-US" sz="4800" b="1"/>
              <a:t>次</a:t>
            </a:r>
            <a:endParaRPr kumimoji="1" lang="ja-JP" altLang="en-US" sz="4800" b="1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0B38A52-AE33-CF9B-CEC7-B00FD2B579AA}"/>
              </a:ext>
            </a:extLst>
          </p:cNvPr>
          <p:cNvSpPr txBox="1"/>
          <p:nvPr/>
        </p:nvSpPr>
        <p:spPr>
          <a:xfrm>
            <a:off x="8227826" y="4655305"/>
            <a:ext cx="11528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b="1" dirty="0"/>
              <a:t>3</a:t>
            </a:r>
            <a:r>
              <a:rPr lang="ja-JP" altLang="en-US" sz="4800" b="1"/>
              <a:t>次</a:t>
            </a:r>
            <a:endParaRPr kumimoji="1" lang="ja-JP" altLang="en-US" sz="4800" b="1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12E0A050-748E-62B9-3262-7307EE0D2F4A}"/>
              </a:ext>
            </a:extLst>
          </p:cNvPr>
          <p:cNvGrpSpPr/>
          <p:nvPr/>
        </p:nvGrpSpPr>
        <p:grpSpPr>
          <a:xfrm>
            <a:off x="10022462" y="1833016"/>
            <a:ext cx="1008993" cy="498518"/>
            <a:chOff x="10022462" y="1559759"/>
            <a:chExt cx="1008993" cy="498518"/>
          </a:xfrm>
        </p:grpSpPr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082355C0-F189-CA3A-C4A0-8FCB799FA10A}"/>
                </a:ext>
              </a:extLst>
            </p:cNvPr>
            <p:cNvCxnSpPr/>
            <p:nvPr/>
          </p:nvCxnSpPr>
          <p:spPr>
            <a:xfrm>
              <a:off x="10022462" y="2058277"/>
              <a:ext cx="1008993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図 25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DC614D3B-F6D2-37B4-B414-A34F67178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79771" y="1559759"/>
              <a:ext cx="294373" cy="371586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46F06C03-1C62-0122-EE9A-F56B8545CC20}"/>
              </a:ext>
            </a:extLst>
          </p:cNvPr>
          <p:cNvGrpSpPr/>
          <p:nvPr/>
        </p:nvGrpSpPr>
        <p:grpSpPr>
          <a:xfrm>
            <a:off x="9768904" y="4799723"/>
            <a:ext cx="1610697" cy="1508683"/>
            <a:chOff x="9715131" y="4555855"/>
            <a:chExt cx="1610697" cy="1508683"/>
          </a:xfrm>
        </p:grpSpPr>
        <p:pic>
          <p:nvPicPr>
            <p:cNvPr id="29" name="図 28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33BE6DF8-7143-2109-CC0C-8124FB09E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15131" y="5088572"/>
              <a:ext cx="294373" cy="371586"/>
            </a:xfrm>
            <a:prstGeom prst="rect">
              <a:avLst/>
            </a:prstGeom>
          </p:spPr>
        </p:pic>
        <p:pic>
          <p:nvPicPr>
            <p:cNvPr id="30" name="図 29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AA124CA5-779E-D0B6-76D3-5A1AFACD5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24883" y="5692952"/>
              <a:ext cx="294373" cy="371586"/>
            </a:xfrm>
            <a:prstGeom prst="rect">
              <a:avLst/>
            </a:prstGeom>
          </p:spPr>
        </p:pic>
        <p:pic>
          <p:nvPicPr>
            <p:cNvPr id="31" name="図 30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EC0A251F-C225-4DF7-D6AD-6FFA0EB83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31455" y="5486302"/>
              <a:ext cx="294373" cy="371586"/>
            </a:xfrm>
            <a:prstGeom prst="rect">
              <a:avLst/>
            </a:prstGeom>
          </p:spPr>
        </p:pic>
        <p:sp>
          <p:nvSpPr>
            <p:cNvPr id="17" name="直方体 16">
              <a:extLst>
                <a:ext uri="{FF2B5EF4-FFF2-40B4-BE49-F238E27FC236}">
                  <a16:creationId xmlns:a16="http://schemas.microsoft.com/office/drawing/2014/main" id="{1B7342D2-4BF5-9227-BE62-D7C5E8312251}"/>
                </a:ext>
              </a:extLst>
            </p:cNvPr>
            <p:cNvSpPr/>
            <p:nvPr/>
          </p:nvSpPr>
          <p:spPr>
            <a:xfrm>
              <a:off x="10029678" y="4555855"/>
              <a:ext cx="1179157" cy="1195252"/>
            </a:xfrm>
            <a:prstGeom prst="cube">
              <a:avLst>
                <a:gd name="adj" fmla="val 25911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EBE62702-B3C8-7527-66C2-6A9B5CF7A7B1}"/>
              </a:ext>
            </a:extLst>
          </p:cNvPr>
          <p:cNvGrpSpPr/>
          <p:nvPr/>
        </p:nvGrpSpPr>
        <p:grpSpPr>
          <a:xfrm>
            <a:off x="9841257" y="2773705"/>
            <a:ext cx="1190198" cy="1296587"/>
            <a:chOff x="9841257" y="2773705"/>
            <a:chExt cx="1190198" cy="1296587"/>
          </a:xfrm>
        </p:grpSpPr>
        <p:pic>
          <p:nvPicPr>
            <p:cNvPr id="27" name="図 26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C1B184EF-1149-65AB-E5DA-44BDD0BDF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27067" y="2773705"/>
              <a:ext cx="294373" cy="371586"/>
            </a:xfrm>
            <a:prstGeom prst="rect">
              <a:avLst/>
            </a:prstGeom>
          </p:spPr>
        </p:pic>
        <p:pic>
          <p:nvPicPr>
            <p:cNvPr id="28" name="図 27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F5C2A2B2-C9F6-FB70-9258-F437D4B80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41257" y="3354365"/>
              <a:ext cx="294373" cy="371586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F5E3E07A-0391-3BB5-37E5-455B3B0CEB0C}"/>
                </a:ext>
              </a:extLst>
            </p:cNvPr>
            <p:cNvSpPr/>
            <p:nvPr/>
          </p:nvSpPr>
          <p:spPr>
            <a:xfrm>
              <a:off x="10119864" y="3158701"/>
              <a:ext cx="911591" cy="911591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984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2485A0-509E-9AD0-4F36-F31E23D91D8E}"/>
              </a:ext>
            </a:extLst>
          </p:cNvPr>
          <p:cNvSpPr txBox="1"/>
          <p:nvPr/>
        </p:nvSpPr>
        <p:spPr>
          <a:xfrm>
            <a:off x="1667640" y="604739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/>
              <a:t>変数</a:t>
            </a:r>
            <a:endParaRPr kumimoji="1" lang="ja-JP" altLang="en-US" sz="4800" b="1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EF7BEA0-2DD8-85C1-527A-B96E9B9BCDFC}"/>
              </a:ext>
            </a:extLst>
          </p:cNvPr>
          <p:cNvSpPr txBox="1"/>
          <p:nvPr/>
        </p:nvSpPr>
        <p:spPr>
          <a:xfrm>
            <a:off x="9026118" y="634060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次数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8CFF8D9-3EFE-8576-4DF7-F3A9B2B4E0DD}"/>
              </a:ext>
            </a:extLst>
          </p:cNvPr>
          <p:cNvGrpSpPr/>
          <p:nvPr/>
        </p:nvGrpSpPr>
        <p:grpSpPr>
          <a:xfrm>
            <a:off x="4077789" y="1824316"/>
            <a:ext cx="3492252" cy="765723"/>
            <a:chOff x="5173491" y="3263463"/>
            <a:chExt cx="3492252" cy="765723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18138467-792E-2236-6548-A3AFD5FFB618}"/>
                </a:ext>
              </a:extLst>
            </p:cNvPr>
            <p:cNvSpPr/>
            <p:nvPr/>
          </p:nvSpPr>
          <p:spPr>
            <a:xfrm>
              <a:off x="5173491" y="3263463"/>
              <a:ext cx="740979" cy="76572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77353433-1940-F499-21FD-5EAC471900E4}"/>
                </a:ext>
              </a:extLst>
            </p:cNvPr>
            <p:cNvSpPr/>
            <p:nvPr/>
          </p:nvSpPr>
          <p:spPr>
            <a:xfrm>
              <a:off x="6521633" y="3263463"/>
              <a:ext cx="740979" cy="76572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0" name="図 9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D36FB24F-1895-E4B8-A433-FE34F18AC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54074" y="3389028"/>
              <a:ext cx="527955" cy="514589"/>
            </a:xfrm>
            <a:prstGeom prst="rect">
              <a:avLst/>
            </a:prstGeom>
          </p:spPr>
        </p:pic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32E45425-957B-071A-C302-127D82F5CFBA}"/>
                </a:ext>
              </a:extLst>
            </p:cNvPr>
            <p:cNvSpPr/>
            <p:nvPr/>
          </p:nvSpPr>
          <p:spPr>
            <a:xfrm>
              <a:off x="7924764" y="3263463"/>
              <a:ext cx="740979" cy="76572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529B1176-81D9-0B43-3061-36EE1878B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57205" y="3389028"/>
              <a:ext cx="527955" cy="514589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DEBD540-69D7-5E00-7020-0976E1488F44}"/>
              </a:ext>
            </a:extLst>
          </p:cNvPr>
          <p:cNvGrpSpPr/>
          <p:nvPr/>
        </p:nvGrpSpPr>
        <p:grpSpPr>
          <a:xfrm>
            <a:off x="3849190" y="3253346"/>
            <a:ext cx="4848087" cy="781489"/>
            <a:chOff x="4448279" y="4635056"/>
            <a:chExt cx="4848087" cy="781489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F38E27BD-2F2A-5F0F-DA91-F71A5FA12C42}"/>
                </a:ext>
              </a:extLst>
            </p:cNvPr>
            <p:cNvSpPr/>
            <p:nvPr/>
          </p:nvSpPr>
          <p:spPr>
            <a:xfrm>
              <a:off x="4448279" y="4650822"/>
              <a:ext cx="740979" cy="76572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221C510A-59CD-1D01-5404-EED54F1C65F9}"/>
                </a:ext>
              </a:extLst>
            </p:cNvPr>
            <p:cNvSpPr/>
            <p:nvPr/>
          </p:nvSpPr>
          <p:spPr>
            <a:xfrm>
              <a:off x="5796421" y="4650822"/>
              <a:ext cx="740979" cy="76572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3" name="図 12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1465D470-3AC1-7D02-B9FC-8C680CBA4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28862" y="4776389"/>
              <a:ext cx="527955" cy="514589"/>
            </a:xfrm>
            <a:prstGeom prst="rect">
              <a:avLst/>
            </a:prstGeom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CDC659AD-3A4C-5A6D-788A-AB8122ED1D6C}"/>
                </a:ext>
              </a:extLst>
            </p:cNvPr>
            <p:cNvSpPr/>
            <p:nvPr/>
          </p:nvSpPr>
          <p:spPr>
            <a:xfrm>
              <a:off x="7168021" y="4650822"/>
              <a:ext cx="740979" cy="76572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5" name="図 14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6651756C-16A2-C1B2-D7DD-A01328B17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00462" y="4776389"/>
              <a:ext cx="527955" cy="514589"/>
            </a:xfrm>
            <a:prstGeom prst="rect">
              <a:avLst/>
            </a:prstGeom>
          </p:spPr>
        </p:pic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2AADD03A-874A-60D0-E50C-59A2842037A3}"/>
                </a:ext>
              </a:extLst>
            </p:cNvPr>
            <p:cNvSpPr/>
            <p:nvPr/>
          </p:nvSpPr>
          <p:spPr>
            <a:xfrm>
              <a:off x="8555387" y="4635056"/>
              <a:ext cx="740979" cy="76572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6" name="図 35" descr="アイコン&#10;&#10;中程度の精度で自動的に生成された説明">
              <a:extLst>
                <a:ext uri="{FF2B5EF4-FFF2-40B4-BE49-F238E27FC236}">
                  <a16:creationId xmlns:a16="http://schemas.microsoft.com/office/drawing/2014/main" id="{DA34CD17-DC6E-3381-5657-FC3A5271E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87828" y="4760623"/>
              <a:ext cx="527955" cy="514589"/>
            </a:xfrm>
            <a:prstGeom prst="rect">
              <a:avLst/>
            </a:prstGeom>
          </p:spPr>
        </p:pic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91184D3-52BA-3C47-8EBE-3BC7E7AD471B}"/>
              </a:ext>
            </a:extLst>
          </p:cNvPr>
          <p:cNvSpPr txBox="1"/>
          <p:nvPr/>
        </p:nvSpPr>
        <p:spPr>
          <a:xfrm>
            <a:off x="9026118" y="1745552"/>
            <a:ext cx="11528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b="1" dirty="0"/>
              <a:t>3</a:t>
            </a:r>
            <a:r>
              <a:rPr lang="ja-JP" altLang="en-US" sz="4800" b="1"/>
              <a:t>次</a:t>
            </a:r>
            <a:endParaRPr kumimoji="1" lang="ja-JP" altLang="en-US" sz="4800" b="1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095991B-9A26-8DE3-B11D-3D0E8C002CFA}"/>
              </a:ext>
            </a:extLst>
          </p:cNvPr>
          <p:cNvSpPr txBox="1"/>
          <p:nvPr/>
        </p:nvSpPr>
        <p:spPr>
          <a:xfrm>
            <a:off x="9026118" y="3203838"/>
            <a:ext cx="11528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b="1" dirty="0"/>
              <a:t>4</a:t>
            </a:r>
            <a:r>
              <a:rPr lang="ja-JP" altLang="en-US" sz="4800" b="1"/>
              <a:t>次</a:t>
            </a:r>
            <a:endParaRPr kumimoji="1" lang="ja-JP" altLang="en-US" sz="4800" b="1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0B38A52-AE33-CF9B-CEC7-B00FD2B579AA}"/>
              </a:ext>
            </a:extLst>
          </p:cNvPr>
          <p:cNvSpPr txBox="1"/>
          <p:nvPr/>
        </p:nvSpPr>
        <p:spPr>
          <a:xfrm>
            <a:off x="9094955" y="4655305"/>
            <a:ext cx="11528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b="1" dirty="0"/>
              <a:t>0</a:t>
            </a:r>
            <a:r>
              <a:rPr lang="ja-JP" altLang="en-US" sz="4800" b="1"/>
              <a:t>次</a:t>
            </a:r>
            <a:endParaRPr kumimoji="1" lang="ja-JP" altLang="en-US" sz="4800" b="1"/>
          </a:p>
        </p:txBody>
      </p:sp>
      <p:pic>
        <p:nvPicPr>
          <p:cNvPr id="26" name="図 2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EF25B33-FBA5-85E5-9627-9395166F0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626" y="1481600"/>
            <a:ext cx="1955800" cy="1358900"/>
          </a:xfrm>
          <a:prstGeom prst="rect">
            <a:avLst/>
          </a:prstGeom>
        </p:spPr>
      </p:pic>
      <p:pic>
        <p:nvPicPr>
          <p:cNvPr id="30" name="図 29" descr="アイコン&#10;&#10;自動的に生成された説明">
            <a:extLst>
              <a:ext uri="{FF2B5EF4-FFF2-40B4-BE49-F238E27FC236}">
                <a16:creationId xmlns:a16="http://schemas.microsoft.com/office/drawing/2014/main" id="{71AD4BC6-CFEA-BDFD-51D8-8A3E9C913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754" y="4649702"/>
            <a:ext cx="1587500" cy="1155700"/>
          </a:xfrm>
          <a:prstGeom prst="rect">
            <a:avLst/>
          </a:prstGeom>
        </p:spPr>
      </p:pic>
      <p:pic>
        <p:nvPicPr>
          <p:cNvPr id="32" name="図 31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36A3895F-8633-3C7C-78DC-B8BDD8276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083" y="2952586"/>
            <a:ext cx="24257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92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&#10;&#10;自動的に生成された説明">
            <a:extLst>
              <a:ext uri="{FF2B5EF4-FFF2-40B4-BE49-F238E27FC236}">
                <a16:creationId xmlns:a16="http://schemas.microsoft.com/office/drawing/2014/main" id="{3C0C7048-9192-FC61-F24A-A95A07C8C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39" y="752344"/>
            <a:ext cx="11765521" cy="53533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F076810C-D2B5-9312-0847-D75C9FDF7095}"/>
                  </a:ext>
                </a:extLst>
              </p:cNvPr>
              <p:cNvSpPr txBox="1"/>
              <p:nvPr/>
            </p:nvSpPr>
            <p:spPr>
              <a:xfrm>
                <a:off x="6615455" y="2227136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i="1" dirty="0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F076810C-D2B5-9312-0847-D75C9FDF7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455" y="2227136"/>
                <a:ext cx="657552" cy="769441"/>
              </a:xfrm>
              <a:prstGeom prst="rect">
                <a:avLst/>
              </a:prstGeom>
              <a:blipFill>
                <a:blip r:embed="rId3"/>
                <a:stretch>
                  <a:fillRect l="-1887" r="-377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234F3612-2256-0015-471A-7EC7965B50E9}"/>
                  </a:ext>
                </a:extLst>
              </p:cNvPr>
              <p:cNvSpPr txBox="1"/>
              <p:nvPr/>
            </p:nvSpPr>
            <p:spPr>
              <a:xfrm>
                <a:off x="9486247" y="2195239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234F3612-2256-0015-471A-7EC7965B5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6247" y="2195239"/>
                <a:ext cx="657552" cy="769441"/>
              </a:xfrm>
              <a:prstGeom prst="rect">
                <a:avLst/>
              </a:prstGeom>
              <a:blipFill>
                <a:blip r:embed="rId4"/>
                <a:stretch>
                  <a:fillRect l="-1887" r="-377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E74470E-D629-BD83-0CC5-81BFE4F0A447}"/>
                  </a:ext>
                </a:extLst>
              </p:cNvPr>
              <p:cNvSpPr txBox="1"/>
              <p:nvPr/>
            </p:nvSpPr>
            <p:spPr>
              <a:xfrm>
                <a:off x="6615455" y="3598737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E74470E-D629-BD83-0CC5-81BFE4F0A4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455" y="3598737"/>
                <a:ext cx="657552" cy="769441"/>
              </a:xfrm>
              <a:prstGeom prst="rect">
                <a:avLst/>
              </a:prstGeom>
              <a:blipFill>
                <a:blip r:embed="rId5"/>
                <a:stretch>
                  <a:fillRect l="-3774" r="-377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9690268-F7C9-631B-FFFD-9C3E454433B0}"/>
                  </a:ext>
                </a:extLst>
              </p:cNvPr>
              <p:cNvSpPr txBox="1"/>
              <p:nvPr/>
            </p:nvSpPr>
            <p:spPr>
              <a:xfrm>
                <a:off x="9486247" y="3598737"/>
                <a:ext cx="107914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9690268-F7C9-631B-FFFD-9C3E454433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6247" y="3598737"/>
                <a:ext cx="1079142" cy="769441"/>
              </a:xfrm>
              <a:prstGeom prst="rect">
                <a:avLst/>
              </a:prstGeom>
              <a:blipFill>
                <a:blip r:embed="rId6"/>
                <a:stretch>
                  <a:fillRect r="-11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C4A0E1F-52E0-F4F3-983C-8FAE477BA3D6}"/>
                  </a:ext>
                </a:extLst>
              </p:cNvPr>
              <p:cNvSpPr txBox="1"/>
              <p:nvPr/>
            </p:nvSpPr>
            <p:spPr>
              <a:xfrm>
                <a:off x="6615455" y="4970337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C4A0E1F-52E0-F4F3-983C-8FAE477BA3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455" y="4970337"/>
                <a:ext cx="657552" cy="769441"/>
              </a:xfrm>
              <a:prstGeom prst="rect">
                <a:avLst/>
              </a:prstGeom>
              <a:blipFill>
                <a:blip r:embed="rId7"/>
                <a:stretch>
                  <a:fillRect l="-1887" r="-377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9B389B4-66D5-3001-811A-B0CE02E208F3}"/>
                  </a:ext>
                </a:extLst>
              </p:cNvPr>
              <p:cNvSpPr txBox="1"/>
              <p:nvPr/>
            </p:nvSpPr>
            <p:spPr>
              <a:xfrm>
                <a:off x="9486247" y="4991602"/>
                <a:ext cx="139172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9B389B4-66D5-3001-811A-B0CE02E20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6247" y="4991602"/>
                <a:ext cx="1391728" cy="769441"/>
              </a:xfrm>
              <a:prstGeom prst="rect">
                <a:avLst/>
              </a:prstGeom>
              <a:blipFill>
                <a:blip r:embed="rId8"/>
                <a:stretch>
                  <a:fillRect r="-180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312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4B2973B-2AE3-D70D-3FDE-AF4D42B2293F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E47394-6624-4DF7-3330-9548759D016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ーブル&#10;&#10;自動的に生成された説明">
            <a:extLst>
              <a:ext uri="{FF2B5EF4-FFF2-40B4-BE49-F238E27FC236}">
                <a16:creationId xmlns:a16="http://schemas.microsoft.com/office/drawing/2014/main" id="{75541C8B-7025-E776-65BE-FF0E215A8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146984"/>
            <a:ext cx="11692132" cy="525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489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ーブル&#10;&#10;自動的に生成された説明">
            <a:extLst>
              <a:ext uri="{FF2B5EF4-FFF2-40B4-BE49-F238E27FC236}">
                <a16:creationId xmlns:a16="http://schemas.microsoft.com/office/drawing/2014/main" id="{75541C8B-7025-E776-65BE-FF0E215A8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32" y="648220"/>
            <a:ext cx="11692132" cy="52538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F01E6BE0-D1DC-853B-CDDC-00C5F02F2109}"/>
                  </a:ext>
                </a:extLst>
              </p:cNvPr>
              <p:cNvSpPr txBox="1"/>
              <p:nvPr/>
            </p:nvSpPr>
            <p:spPr>
              <a:xfrm>
                <a:off x="6767855" y="2060881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i="1" dirty="0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F01E6BE0-D1DC-853B-CDDC-00C5F02F2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855" y="2060881"/>
                <a:ext cx="657552" cy="769441"/>
              </a:xfrm>
              <a:prstGeom prst="rect">
                <a:avLst/>
              </a:prstGeom>
              <a:blipFill>
                <a:blip r:embed="rId3"/>
                <a:stretch>
                  <a:fillRect l="-1887" r="-377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27AC9DA-4A82-785E-83E0-77881E33AEB2}"/>
                  </a:ext>
                </a:extLst>
              </p:cNvPr>
              <p:cNvSpPr txBox="1"/>
              <p:nvPr/>
            </p:nvSpPr>
            <p:spPr>
              <a:xfrm>
                <a:off x="9649600" y="2047027"/>
                <a:ext cx="107914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27AC9DA-4A82-785E-83E0-77881E33AE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9600" y="2047027"/>
                <a:ext cx="1079142" cy="769441"/>
              </a:xfrm>
              <a:prstGeom prst="rect">
                <a:avLst/>
              </a:prstGeom>
              <a:blipFill>
                <a:blip r:embed="rId4"/>
                <a:stretch>
                  <a:fillRect r="-23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8C9165C-4FC5-C354-DC9E-2A5366AD22AA}"/>
                  </a:ext>
                </a:extLst>
              </p:cNvPr>
              <p:cNvSpPr txBox="1"/>
              <p:nvPr/>
            </p:nvSpPr>
            <p:spPr>
              <a:xfrm>
                <a:off x="6767855" y="3460190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8C9165C-4FC5-C354-DC9E-2A5366AD2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855" y="3460190"/>
                <a:ext cx="657552" cy="769441"/>
              </a:xfrm>
              <a:prstGeom prst="rect">
                <a:avLst/>
              </a:prstGeom>
              <a:blipFill>
                <a:blip r:embed="rId5"/>
                <a:stretch>
                  <a:fillRect l="-3774" r="-377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9CE472E-A508-C6F4-C8D5-E7182A861571}"/>
                  </a:ext>
                </a:extLst>
              </p:cNvPr>
              <p:cNvSpPr txBox="1"/>
              <p:nvPr/>
            </p:nvSpPr>
            <p:spPr>
              <a:xfrm>
                <a:off x="9649600" y="3470097"/>
                <a:ext cx="107914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9CE472E-A508-C6F4-C8D5-E7182A861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9600" y="3470097"/>
                <a:ext cx="1079142" cy="769441"/>
              </a:xfrm>
              <a:prstGeom prst="rect">
                <a:avLst/>
              </a:prstGeom>
              <a:blipFill>
                <a:blip r:embed="rId6"/>
                <a:stretch>
                  <a:fillRect r="-23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CF9F6DB-337B-BA33-B4CC-DF0154E90577}"/>
                  </a:ext>
                </a:extLst>
              </p:cNvPr>
              <p:cNvSpPr txBox="1"/>
              <p:nvPr/>
            </p:nvSpPr>
            <p:spPr>
              <a:xfrm>
                <a:off x="6767855" y="4831790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CF9F6DB-337B-BA33-B4CC-DF0154E90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855" y="4831790"/>
                <a:ext cx="657552" cy="769441"/>
              </a:xfrm>
              <a:prstGeom prst="rect">
                <a:avLst/>
              </a:prstGeom>
              <a:blipFill>
                <a:blip r:embed="rId7"/>
                <a:stretch>
                  <a:fillRect l="-1887" r="-377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A8B25C6-B01E-F27D-2125-A876952E20D1}"/>
                  </a:ext>
                </a:extLst>
              </p:cNvPr>
              <p:cNvSpPr txBox="1"/>
              <p:nvPr/>
            </p:nvSpPr>
            <p:spPr>
              <a:xfrm>
                <a:off x="9649600" y="4831790"/>
                <a:ext cx="1819729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−3.14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A8B25C6-B01E-F27D-2125-A876952E2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9600" y="4831790"/>
                <a:ext cx="1819729" cy="769441"/>
              </a:xfrm>
              <a:prstGeom prst="rect">
                <a:avLst/>
              </a:prstGeom>
              <a:blipFill>
                <a:blip r:embed="rId8"/>
                <a:stretch>
                  <a:fillRect r="-138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068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F45A2CEE-E262-1575-0CA1-11F5B446A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85" y="5122661"/>
            <a:ext cx="10984444" cy="793519"/>
          </a:xfrm>
          <a:prstGeom prst="rect">
            <a:avLst/>
          </a:prstGeom>
        </p:spPr>
      </p:pic>
      <p:pic>
        <p:nvPicPr>
          <p:cNvPr id="8" name="図 7" descr="テキスト, 手紙&#10;&#10;自動的に生成された説明">
            <a:extLst>
              <a:ext uri="{FF2B5EF4-FFF2-40B4-BE49-F238E27FC236}">
                <a16:creationId xmlns:a16="http://schemas.microsoft.com/office/drawing/2014/main" id="{3E3B71E4-E3AE-4076-E40B-53A0B140D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38" y="2349724"/>
            <a:ext cx="10893516" cy="255427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63C05AF-1BDF-9705-D2FD-2B9761AA056E}"/>
              </a:ext>
            </a:extLst>
          </p:cNvPr>
          <p:cNvSpPr txBox="1"/>
          <p:nvPr/>
        </p:nvSpPr>
        <p:spPr>
          <a:xfrm>
            <a:off x="317938" y="362607"/>
            <a:ext cx="16369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>
                <a:solidFill>
                  <a:srgbClr val="D96989"/>
                </a:solidFill>
              </a:rPr>
              <a:t>Point</a:t>
            </a:r>
            <a:endParaRPr kumimoji="1" lang="ja-JP" altLang="en-US" sz="4400" b="1">
              <a:solidFill>
                <a:srgbClr val="D96989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3D4D4B8-B59E-D385-415E-4C321687F057}"/>
              </a:ext>
            </a:extLst>
          </p:cNvPr>
          <p:cNvSpPr txBox="1"/>
          <p:nvPr/>
        </p:nvSpPr>
        <p:spPr>
          <a:xfrm>
            <a:off x="1954925" y="362607"/>
            <a:ext cx="9325304" cy="1833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/>
              <a:t>２種類以上の文字を含む単項式では、特定の文字に着目して係数や次数を考えることがある。この場合は、他の文字は数と同じように扱う。</a:t>
            </a:r>
          </a:p>
        </p:txBody>
      </p:sp>
      <p:pic>
        <p:nvPicPr>
          <p:cNvPr id="9" name="図 8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BD27C185-2A8E-A78B-44EA-90A63095A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577" y="4261638"/>
            <a:ext cx="4052176" cy="58622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ED1EDC5-3B65-5FC5-3AFC-DDDC3A6B6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0279" y="5222036"/>
            <a:ext cx="3944006" cy="495529"/>
          </a:xfrm>
          <a:prstGeom prst="rect">
            <a:avLst/>
          </a:prstGeom>
        </p:spPr>
      </p:pic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3E850237-DC64-E877-DA6E-EB2708DA4C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0100" y="4205503"/>
            <a:ext cx="1485900" cy="698500"/>
          </a:xfrm>
          <a:prstGeom prst="rect">
            <a:avLst/>
          </a:prstGeom>
        </p:spPr>
      </p:pic>
      <p:pic>
        <p:nvPicPr>
          <p:cNvPr id="17" name="図 1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1C3130A5-B2AB-A4CF-2EFD-F3B28FE06D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1050" y="5197438"/>
            <a:ext cx="15240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5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D8128B4-9F33-606F-4FF5-02414E40ABDA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F8712D5-FAD6-FF89-31B8-70B1C0EECABF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ーブ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3214B7B-9DE8-ABB7-F962-D68E9F9B2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58" y="1030299"/>
            <a:ext cx="11345547" cy="548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94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ーブ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60BC3E1-466F-D375-812C-D082696E0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25" y="544608"/>
            <a:ext cx="11345547" cy="54847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F9FCF92-7FC1-65AE-ABB9-30FA90DACD31}"/>
                  </a:ext>
                </a:extLst>
              </p:cNvPr>
              <p:cNvSpPr txBox="1"/>
              <p:nvPr/>
            </p:nvSpPr>
            <p:spPr>
              <a:xfrm>
                <a:off x="6712436" y="2268699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F9FCF92-7FC1-65AE-ABB9-30FA90DACD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436" y="2268699"/>
                <a:ext cx="657552" cy="769441"/>
              </a:xfrm>
              <a:prstGeom prst="rect">
                <a:avLst/>
              </a:prstGeom>
              <a:blipFill>
                <a:blip r:embed="rId3"/>
                <a:stretch>
                  <a:fillRect l="-1887" r="-188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99C1CA6-192B-214A-D691-59E2823C81AB}"/>
                  </a:ext>
                </a:extLst>
              </p:cNvPr>
              <p:cNvSpPr txBox="1"/>
              <p:nvPr/>
            </p:nvSpPr>
            <p:spPr>
              <a:xfrm>
                <a:off x="9552619" y="2268699"/>
                <a:ext cx="98296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kumimoji="1" lang="en-US" altLang="ja-JP" sz="4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99C1CA6-192B-214A-D691-59E2823C8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619" y="2268699"/>
                <a:ext cx="982961" cy="769441"/>
              </a:xfrm>
              <a:prstGeom prst="rect">
                <a:avLst/>
              </a:prstGeom>
              <a:blipFill>
                <a:blip r:embed="rId4"/>
                <a:stretch>
                  <a:fillRect l="-7692" r="-6410" b="-2096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EE542821-2221-9AFD-F88D-7F4AF2F7A3AC}"/>
                  </a:ext>
                </a:extLst>
              </p:cNvPr>
              <p:cNvSpPr txBox="1"/>
              <p:nvPr/>
            </p:nvSpPr>
            <p:spPr>
              <a:xfrm>
                <a:off x="6712436" y="3640299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EE542821-2221-9AFD-F88D-7F4AF2F7A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436" y="3640299"/>
                <a:ext cx="657552" cy="769441"/>
              </a:xfrm>
              <a:prstGeom prst="rect">
                <a:avLst/>
              </a:prstGeom>
              <a:blipFill>
                <a:blip r:embed="rId3"/>
                <a:stretch>
                  <a:fillRect l="-1887" r="-188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632C9F-6982-73BB-6BC6-517F9471D3A0}"/>
                  </a:ext>
                </a:extLst>
              </p:cNvPr>
              <p:cNvSpPr txBox="1"/>
              <p:nvPr/>
            </p:nvSpPr>
            <p:spPr>
              <a:xfrm>
                <a:off x="9552619" y="3681862"/>
                <a:ext cx="125040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440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altLang="ja-JP" sz="440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44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ja-JP" sz="44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632C9F-6982-73BB-6BC6-517F9471D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619" y="3681862"/>
                <a:ext cx="1250407" cy="769441"/>
              </a:xfrm>
              <a:prstGeom prst="rect">
                <a:avLst/>
              </a:prstGeom>
              <a:blipFill>
                <a:blip r:embed="rId5"/>
                <a:stretch>
                  <a:fillRect l="-101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0057680-C652-BFD4-95AC-F04B9E4D18D3}"/>
                  </a:ext>
                </a:extLst>
              </p:cNvPr>
              <p:cNvSpPr txBox="1"/>
              <p:nvPr/>
            </p:nvSpPr>
            <p:spPr>
              <a:xfrm>
                <a:off x="6712436" y="5025753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0057680-C652-BFD4-95AC-F04B9E4D1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436" y="5025753"/>
                <a:ext cx="657552" cy="769441"/>
              </a:xfrm>
              <a:prstGeom prst="rect">
                <a:avLst/>
              </a:prstGeom>
              <a:blipFill>
                <a:blip r:embed="rId6"/>
                <a:stretch>
                  <a:fillRect l="-1887" r="-188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CF6A6CD-5EA6-E06E-55DA-3B49740F795E}"/>
                  </a:ext>
                </a:extLst>
              </p:cNvPr>
              <p:cNvSpPr txBox="1"/>
              <p:nvPr/>
            </p:nvSpPr>
            <p:spPr>
              <a:xfrm>
                <a:off x="9552619" y="5011898"/>
                <a:ext cx="1004699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440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altLang="ja-JP" sz="440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kumimoji="1" lang="ja-JP" altLang="en-US" sz="4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CF6A6CD-5EA6-E06E-55DA-3B49740F79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619" y="5011898"/>
                <a:ext cx="1004699" cy="769441"/>
              </a:xfrm>
              <a:prstGeom prst="rect">
                <a:avLst/>
              </a:prstGeom>
              <a:blipFill>
                <a:blip r:embed="rId7"/>
                <a:stretch>
                  <a:fillRect l="-12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215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F0ADF-4E0D-28E8-0304-C663F8752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A286DFA-DEDB-E776-7C0F-FA1472C2F289}"/>
              </a:ext>
            </a:extLst>
          </p:cNvPr>
          <p:cNvSpPr txBox="1"/>
          <p:nvPr/>
        </p:nvSpPr>
        <p:spPr>
          <a:xfrm>
            <a:off x="4028767" y="745095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200AE01-DDB1-DD57-0260-C266C4C33D63}"/>
              </a:ext>
            </a:extLst>
          </p:cNvPr>
          <p:cNvSpPr txBox="1"/>
          <p:nvPr/>
        </p:nvSpPr>
        <p:spPr>
          <a:xfrm>
            <a:off x="1219004" y="1996348"/>
            <a:ext cx="9753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/>
              <a:t>整式</a:t>
            </a:r>
            <a:r>
              <a:rPr kumimoji="1" lang="ja-JP" altLang="en-US" sz="4000"/>
              <a:t>の取り扱いに関する</a:t>
            </a:r>
            <a:r>
              <a:rPr kumimoji="1" lang="ja-JP" altLang="en-US" sz="4000" b="1"/>
              <a:t>言葉</a:t>
            </a:r>
            <a:r>
              <a:rPr kumimoji="1" lang="ja-JP" altLang="en-US" sz="4000"/>
              <a:t>を理解する。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71878F9-0803-C8FC-2D8F-560A71D7FE3F}"/>
              </a:ext>
            </a:extLst>
          </p:cNvPr>
          <p:cNvSpPr txBox="1"/>
          <p:nvPr/>
        </p:nvSpPr>
        <p:spPr>
          <a:xfrm>
            <a:off x="2390519" y="3186046"/>
            <a:ext cx="5303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/>
              <a:t>単項式、多項式、項</a:t>
            </a:r>
            <a:endParaRPr kumimoji="1" lang="ja-JP" altLang="en-US" sz="40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8172574-7BE8-A5B4-C6B1-9DB8666F1222}"/>
              </a:ext>
            </a:extLst>
          </p:cNvPr>
          <p:cNvSpPr txBox="1"/>
          <p:nvPr/>
        </p:nvSpPr>
        <p:spPr>
          <a:xfrm>
            <a:off x="2390519" y="4236185"/>
            <a:ext cx="4267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/>
              <a:t>次数、係数</a:t>
            </a:r>
            <a:endParaRPr kumimoji="1" lang="ja-JP" altLang="en-US" sz="4000"/>
          </a:p>
        </p:txBody>
      </p:sp>
    </p:spTree>
    <p:extLst>
      <p:ext uri="{BB962C8B-B14F-4D97-AF65-F5344CB8AC3E}">
        <p14:creationId xmlns:p14="http://schemas.microsoft.com/office/powerpoint/2010/main" val="999840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数と式「単項式と多項式」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07177B6-9E25-D970-20BE-A1E167B45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81" y="2948331"/>
            <a:ext cx="11713238" cy="367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528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194</Words>
  <Application>Microsoft Macintosh PowerPoint</Application>
  <PresentationFormat>ワイド画面</PresentationFormat>
  <Paragraphs>52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9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3</cp:revision>
  <dcterms:created xsi:type="dcterms:W3CDTF">2024-12-21T06:28:55Z</dcterms:created>
  <dcterms:modified xsi:type="dcterms:W3CDTF">2025-01-21T04:25:10Z</dcterms:modified>
</cp:coreProperties>
</file>