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285" r:id="rId4"/>
    <p:sldId id="294" r:id="rId5"/>
    <p:sldId id="295" r:id="rId6"/>
    <p:sldId id="284" r:id="rId7"/>
    <p:sldId id="286" r:id="rId8"/>
    <p:sldId id="287" r:id="rId9"/>
    <p:sldId id="288" r:id="rId10"/>
    <p:sldId id="289" r:id="rId11"/>
    <p:sldId id="292" r:id="rId12"/>
    <p:sldId id="297" r:id="rId13"/>
    <p:sldId id="293" r:id="rId14"/>
    <p:sldId id="296" r:id="rId15"/>
    <p:sldId id="290" r:id="rId16"/>
    <p:sldId id="291" r:id="rId17"/>
    <p:sldId id="300" r:id="rId18"/>
    <p:sldId id="298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C0445F"/>
    <a:srgbClr val="E83ECD"/>
    <a:srgbClr val="FE00FA"/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77305"/>
  </p:normalViewPr>
  <p:slideViewPr>
    <p:cSldViewPr snapToGrid="0">
      <p:cViewPr varScale="1">
        <p:scale>
          <a:sx n="60" d="100"/>
          <a:sy n="60" d="100"/>
        </p:scale>
        <p:origin x="200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b="1" dirty="0"/>
              <a:t>1. </a:t>
            </a:r>
            <a:r>
              <a:rPr lang="ja-JP" altLang="en-US" b="1"/>
              <a:t>ノルウェーの数学者ボレル（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ja-JP" altLang="en-US" b="1"/>
              <a:t>の提案</a:t>
            </a:r>
          </a:p>
          <a:p>
            <a:pPr>
              <a:buNone/>
            </a:pPr>
            <a:r>
              <a:rPr lang="ja-JP" altLang="en-US"/>
              <a:t>現在使われている空集合の記号「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は、フランスの数学者 </a:t>
            </a:r>
            <a:r>
              <a:rPr lang="ja-JP" altLang="en-US" b="1"/>
              <a:t>アンドレ・ヴェイユ（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pt-PT" altLang="ja-JP" dirty="0"/>
              <a:t> </a:t>
            </a:r>
            <a:r>
              <a:rPr lang="ja-JP" altLang="en-US"/>
              <a:t>によって導入されたとされています。彼は </a:t>
            </a:r>
            <a:r>
              <a:rPr lang="ja-JP" altLang="en-US" b="1"/>
              <a:t>ノルウェー語のアルファベット「</a:t>
            </a:r>
            <a:r>
              <a:rPr lang="pt-PT" altLang="ja-JP" b="1" dirty="0" err="1"/>
              <a:t>Ø</a:t>
            </a:r>
            <a:r>
              <a:rPr lang="ja-JP" altLang="pt-PT" b="1"/>
              <a:t>（</a:t>
            </a:r>
            <a:r>
              <a:rPr lang="ja-JP" altLang="en-US" b="1"/>
              <a:t>オーシュラッシュ）」</a:t>
            </a:r>
            <a:r>
              <a:rPr lang="ja-JP" altLang="en-US"/>
              <a:t> からこの記号を借用しました。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altLang="ja-JP" b="1" dirty="0" err="1"/>
              <a:t>Ø</a:t>
            </a:r>
            <a:r>
              <a:rPr lang="pt-PT" altLang="ja-JP" b="1" dirty="0"/>
              <a:t> </a:t>
            </a:r>
            <a:r>
              <a:rPr lang="ja-JP" altLang="en-US" b="1"/>
              <a:t>はノルウェー語やデンマーク語の文字</a:t>
            </a:r>
            <a:r>
              <a:rPr lang="ja-JP" altLang="en-US"/>
              <a:t>で、ラテン文字の「</a:t>
            </a:r>
            <a:r>
              <a:rPr lang="pt-PT" altLang="ja-JP" dirty="0"/>
              <a:t>O</a:t>
            </a:r>
            <a:r>
              <a:rPr lang="ja-JP" altLang="pt-PT"/>
              <a:t>」</a:t>
            </a:r>
            <a:r>
              <a:rPr lang="ja-JP" altLang="en-US"/>
              <a:t>に斜線が入った形です。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/>
              <a:t>ヴェイユはこれを数学記号として再利用し、集合が「何も含まない」ことを視覚的に示すために使いました。</a:t>
            </a:r>
          </a:p>
          <a:p>
            <a:pPr>
              <a:buNone/>
            </a:pPr>
            <a:r>
              <a:rPr lang="en-US" altLang="ja-JP" b="1" dirty="0"/>
              <a:t>2. </a:t>
            </a:r>
            <a:r>
              <a:rPr lang="ja-JP" altLang="en-US" b="1"/>
              <a:t>英語の </a:t>
            </a:r>
            <a:r>
              <a:rPr lang="pt-PT" altLang="ja-JP" b="1" dirty="0" err="1"/>
              <a:t>empty</a:t>
            </a:r>
            <a:r>
              <a:rPr lang="ja-JP" altLang="pt-PT" b="1"/>
              <a:t>（</a:t>
            </a:r>
            <a:r>
              <a:rPr lang="ja-JP" altLang="en-US" b="1"/>
              <a:t>空の）</a:t>
            </a:r>
            <a:r>
              <a:rPr lang="en-US" altLang="ja-JP" b="1" dirty="0"/>
              <a:t>+ </a:t>
            </a:r>
            <a:r>
              <a:rPr lang="pt-PT" altLang="ja-JP" b="1" dirty="0"/>
              <a:t>set</a:t>
            </a:r>
            <a:r>
              <a:rPr lang="ja-JP" altLang="pt-PT" b="1"/>
              <a:t>（</a:t>
            </a:r>
            <a:r>
              <a:rPr lang="ja-JP" altLang="en-US" b="1"/>
              <a:t>集合）という意味合い</a:t>
            </a:r>
          </a:p>
          <a:p>
            <a:r>
              <a:rPr lang="ja-JP" altLang="en-US"/>
              <a:t>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は、「</a:t>
            </a:r>
            <a:r>
              <a:rPr lang="pt-PT" altLang="ja-JP" dirty="0" err="1"/>
              <a:t>empty</a:t>
            </a:r>
            <a:r>
              <a:rPr lang="pt-PT" altLang="ja-JP" dirty="0"/>
              <a:t> set</a:t>
            </a:r>
            <a:r>
              <a:rPr lang="ja-JP" altLang="pt-PT"/>
              <a:t>（</a:t>
            </a:r>
            <a:r>
              <a:rPr lang="ja-JP" altLang="en-US"/>
              <a:t>空集合）」の頭文字や意味とも対応しており、英語的にも理解しやすい形です。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951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b="1" dirty="0"/>
              <a:t>1. </a:t>
            </a:r>
            <a:r>
              <a:rPr lang="ja-JP" altLang="en-US" b="1"/>
              <a:t>ノルウェーの数学者ボレル（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ja-JP" altLang="en-US" b="1"/>
              <a:t>の提案</a:t>
            </a:r>
          </a:p>
          <a:p>
            <a:pPr>
              <a:buNone/>
            </a:pPr>
            <a:r>
              <a:rPr lang="ja-JP" altLang="en-US"/>
              <a:t>現在使われている空集合の記号「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は、フランスの数学者 </a:t>
            </a:r>
            <a:r>
              <a:rPr lang="ja-JP" altLang="en-US" b="1"/>
              <a:t>アンドレ・ヴェイユ（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pt-PT" altLang="ja-JP" dirty="0"/>
              <a:t> </a:t>
            </a:r>
            <a:r>
              <a:rPr lang="ja-JP" altLang="en-US"/>
              <a:t>によって導入されたとされています。彼は </a:t>
            </a:r>
            <a:r>
              <a:rPr lang="ja-JP" altLang="en-US" b="1"/>
              <a:t>ノルウェー語のアルファベット「</a:t>
            </a:r>
            <a:r>
              <a:rPr lang="pt-PT" altLang="ja-JP" b="1" dirty="0" err="1"/>
              <a:t>Ø</a:t>
            </a:r>
            <a:r>
              <a:rPr lang="ja-JP" altLang="pt-PT" b="1"/>
              <a:t>（</a:t>
            </a:r>
            <a:r>
              <a:rPr lang="ja-JP" altLang="en-US" b="1"/>
              <a:t>オーシュラッシュ）」</a:t>
            </a:r>
            <a:r>
              <a:rPr lang="ja-JP" altLang="en-US"/>
              <a:t> からこの記号を借用しました。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altLang="ja-JP" b="1" dirty="0" err="1"/>
              <a:t>Ø</a:t>
            </a:r>
            <a:r>
              <a:rPr lang="pt-PT" altLang="ja-JP" b="1" dirty="0"/>
              <a:t> </a:t>
            </a:r>
            <a:r>
              <a:rPr lang="ja-JP" altLang="en-US" b="1"/>
              <a:t>はノルウェー語やデンマーク語の文字</a:t>
            </a:r>
            <a:r>
              <a:rPr lang="ja-JP" altLang="en-US"/>
              <a:t>で、ラテン文字の「</a:t>
            </a:r>
            <a:r>
              <a:rPr lang="pt-PT" altLang="ja-JP" dirty="0"/>
              <a:t>O</a:t>
            </a:r>
            <a:r>
              <a:rPr lang="ja-JP" altLang="pt-PT"/>
              <a:t>」</a:t>
            </a:r>
            <a:r>
              <a:rPr lang="ja-JP" altLang="en-US"/>
              <a:t>に斜線が入った形です。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/>
              <a:t>ヴェイユはこれを数学記号として再利用し、集合が「何も含まない」ことを視覚的に示すために使いました。</a:t>
            </a:r>
          </a:p>
          <a:p>
            <a:pPr>
              <a:buNone/>
            </a:pPr>
            <a:r>
              <a:rPr lang="en-US" altLang="ja-JP" b="1" dirty="0"/>
              <a:t>2. </a:t>
            </a:r>
            <a:r>
              <a:rPr lang="ja-JP" altLang="en-US" b="1"/>
              <a:t>英語の </a:t>
            </a:r>
            <a:r>
              <a:rPr lang="pt-PT" altLang="ja-JP" b="1" dirty="0" err="1"/>
              <a:t>empty</a:t>
            </a:r>
            <a:r>
              <a:rPr lang="ja-JP" altLang="pt-PT" b="1"/>
              <a:t>（</a:t>
            </a:r>
            <a:r>
              <a:rPr lang="ja-JP" altLang="en-US" b="1"/>
              <a:t>空の）</a:t>
            </a:r>
            <a:r>
              <a:rPr lang="en-US" altLang="ja-JP" b="1" dirty="0"/>
              <a:t>+ </a:t>
            </a:r>
            <a:r>
              <a:rPr lang="pt-PT" altLang="ja-JP" b="1" dirty="0"/>
              <a:t>set</a:t>
            </a:r>
            <a:r>
              <a:rPr lang="ja-JP" altLang="pt-PT" b="1"/>
              <a:t>（</a:t>
            </a:r>
            <a:r>
              <a:rPr lang="ja-JP" altLang="en-US" b="1"/>
              <a:t>集合）という意味合い</a:t>
            </a:r>
          </a:p>
          <a:p>
            <a:r>
              <a:rPr lang="ja-JP" altLang="en-US"/>
              <a:t>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は、「</a:t>
            </a:r>
            <a:r>
              <a:rPr lang="pt-PT" altLang="ja-JP" dirty="0" err="1"/>
              <a:t>empty</a:t>
            </a:r>
            <a:r>
              <a:rPr lang="pt-PT" altLang="ja-JP" dirty="0"/>
              <a:t> set</a:t>
            </a:r>
            <a:r>
              <a:rPr lang="ja-JP" altLang="pt-PT"/>
              <a:t>（</a:t>
            </a:r>
            <a:r>
              <a:rPr lang="ja-JP" altLang="en-US"/>
              <a:t>空集合）」の頭文字や意味とも対応しており、英語的にも理解しやすい形です。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071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227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F2424-6084-5566-D9DD-A9468FAEA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AA0CDD-F903-55E3-4C46-0C8E1A593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0C251A8-88F7-37B1-92B4-80A2DB6DB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b="1" dirty="0"/>
              <a:t>1. </a:t>
            </a:r>
            <a:r>
              <a:rPr lang="ja-JP" altLang="en-US" b="1"/>
              <a:t>ノルウェーの数学者ボレル（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ja-JP" altLang="en-US" b="1"/>
              <a:t>の提案</a:t>
            </a:r>
          </a:p>
          <a:p>
            <a:pPr>
              <a:buNone/>
            </a:pPr>
            <a:r>
              <a:rPr lang="ja-JP" altLang="en-US"/>
              <a:t>現在使われている空集合の記号「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は、フランスの数学者 </a:t>
            </a:r>
            <a:r>
              <a:rPr lang="ja-JP" altLang="en-US" b="1"/>
              <a:t>アンドレ・ヴェイユ（</a:t>
            </a:r>
            <a:r>
              <a:rPr lang="pt-PT" altLang="ja-JP" b="1" dirty="0"/>
              <a:t>André Weil</a:t>
            </a:r>
            <a:r>
              <a:rPr lang="ja-JP" altLang="pt-PT" b="1"/>
              <a:t>）</a:t>
            </a:r>
            <a:r>
              <a:rPr lang="pt-PT" altLang="ja-JP" dirty="0"/>
              <a:t> </a:t>
            </a:r>
            <a:r>
              <a:rPr lang="ja-JP" altLang="en-US"/>
              <a:t>によって導入されたとされています。彼は </a:t>
            </a:r>
            <a:r>
              <a:rPr lang="ja-JP" altLang="en-US" b="1"/>
              <a:t>ノルウェー語のアルファベット「</a:t>
            </a:r>
            <a:r>
              <a:rPr lang="pt-PT" altLang="ja-JP" b="1" dirty="0" err="1"/>
              <a:t>Ø</a:t>
            </a:r>
            <a:r>
              <a:rPr lang="ja-JP" altLang="pt-PT" b="1"/>
              <a:t>（</a:t>
            </a:r>
            <a:r>
              <a:rPr lang="ja-JP" altLang="en-US" b="1"/>
              <a:t>オーシュラッシュ）」</a:t>
            </a:r>
            <a:r>
              <a:rPr lang="ja-JP" altLang="en-US"/>
              <a:t> からこの記号を借用しました。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altLang="ja-JP" b="1" dirty="0" err="1"/>
              <a:t>Ø</a:t>
            </a:r>
            <a:r>
              <a:rPr lang="pt-PT" altLang="ja-JP" b="1" dirty="0"/>
              <a:t> </a:t>
            </a:r>
            <a:r>
              <a:rPr lang="ja-JP" altLang="en-US" b="1"/>
              <a:t>はノルウェー語やデンマーク語の文字</a:t>
            </a:r>
            <a:r>
              <a:rPr lang="ja-JP" altLang="en-US"/>
              <a:t>で、ラテン文字の「</a:t>
            </a:r>
            <a:r>
              <a:rPr lang="pt-PT" altLang="ja-JP" dirty="0"/>
              <a:t>O</a:t>
            </a:r>
            <a:r>
              <a:rPr lang="ja-JP" altLang="pt-PT"/>
              <a:t>」</a:t>
            </a:r>
            <a:r>
              <a:rPr lang="ja-JP" altLang="en-US"/>
              <a:t>に斜線が入った形です。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/>
              <a:t>ヴェイユはこれを数学記号として再利用し、集合が「何も含まない」ことを視覚的に示すために使いました。</a:t>
            </a:r>
          </a:p>
          <a:p>
            <a:pPr>
              <a:buNone/>
            </a:pPr>
            <a:r>
              <a:rPr lang="en-US" altLang="ja-JP" b="1" dirty="0"/>
              <a:t>2. </a:t>
            </a:r>
            <a:r>
              <a:rPr lang="ja-JP" altLang="en-US" b="1"/>
              <a:t>英語の </a:t>
            </a:r>
            <a:r>
              <a:rPr lang="pt-PT" altLang="ja-JP" b="1" dirty="0" err="1"/>
              <a:t>empty</a:t>
            </a:r>
            <a:r>
              <a:rPr lang="ja-JP" altLang="pt-PT" b="1"/>
              <a:t>（</a:t>
            </a:r>
            <a:r>
              <a:rPr lang="ja-JP" altLang="en-US" b="1"/>
              <a:t>空の）</a:t>
            </a:r>
            <a:r>
              <a:rPr lang="en-US" altLang="ja-JP" b="1" dirty="0"/>
              <a:t>+ </a:t>
            </a:r>
            <a:r>
              <a:rPr lang="pt-PT" altLang="ja-JP" b="1" dirty="0"/>
              <a:t>set</a:t>
            </a:r>
            <a:r>
              <a:rPr lang="ja-JP" altLang="pt-PT" b="1"/>
              <a:t>（</a:t>
            </a:r>
            <a:r>
              <a:rPr lang="ja-JP" altLang="en-US" b="1"/>
              <a:t>集合）という意味合い</a:t>
            </a:r>
          </a:p>
          <a:p>
            <a:r>
              <a:rPr lang="ja-JP" altLang="en-US"/>
              <a:t>記号「</a:t>
            </a:r>
            <a:r>
              <a:rPr lang="en-US" altLang="ja-JP" dirty="0"/>
              <a:t>$\</a:t>
            </a:r>
            <a:r>
              <a:rPr lang="pt-PT" altLang="ja-JP" dirty="0" err="1"/>
              <a:t>emptyset</a:t>
            </a:r>
            <a:r>
              <a:rPr lang="pt-PT" altLang="ja-JP" dirty="0"/>
              <a:t>$</a:t>
            </a:r>
            <a:r>
              <a:rPr lang="ja-JP" altLang="pt-PT"/>
              <a:t>」</a:t>
            </a:r>
            <a:r>
              <a:rPr lang="ja-JP" altLang="en-US"/>
              <a:t>は、「</a:t>
            </a:r>
            <a:r>
              <a:rPr lang="pt-PT" altLang="ja-JP" dirty="0" err="1"/>
              <a:t>empty</a:t>
            </a:r>
            <a:r>
              <a:rPr lang="pt-PT" altLang="ja-JP" dirty="0"/>
              <a:t> set</a:t>
            </a:r>
            <a:r>
              <a:rPr lang="ja-JP" altLang="pt-PT"/>
              <a:t>（</a:t>
            </a:r>
            <a:r>
              <a:rPr lang="ja-JP" altLang="en-US"/>
              <a:t>空集合）」の頭文字や意味とも対応しており、英語的にも理解しやすい形です。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5FDC1C-539E-B875-BF7F-A26B16C4C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317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51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集合と命題「空集合」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7D5615E-EAA9-462B-BEF5-EFDAA8466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3179935"/>
            <a:ext cx="10493194" cy="139466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FB2719-2DD9-80FE-B6E8-C9C16628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461" y="4574600"/>
            <a:ext cx="7572342" cy="93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1967020" y="4159674"/>
            <a:ext cx="862621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3200"/>
              <a:t>どんな集合の部分集合になることができる。</a:t>
            </a:r>
            <a:endParaRPr kumimoji="1" lang="ja-JP" altLang="en-US" sz="32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3697834" y="2914152"/>
            <a:ext cx="1929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空</a:t>
            </a:r>
            <a:r>
              <a:rPr kumimoji="1" lang="ja-JP" altLang="en-US" sz="4400"/>
              <a:t>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B40E834-F732-0534-A721-0616D4FEA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90" y="2961044"/>
            <a:ext cx="1905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189A837F-CB26-990C-D3A1-F9A1612A04C7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05FDA4-9FD4-2BF5-CF0B-2F1CFE283FF5}"/>
              </a:ext>
            </a:extLst>
          </p:cNvPr>
          <p:cNvSpPr txBox="1"/>
          <p:nvPr/>
        </p:nvSpPr>
        <p:spPr>
          <a:xfrm>
            <a:off x="1025236" y="263236"/>
            <a:ext cx="172354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4000" b="1">
                <a:solidFill>
                  <a:srgbClr val="009A71"/>
                </a:solidFill>
              </a:rPr>
              <a:t>空</a:t>
            </a:r>
            <a:r>
              <a:rPr kumimoji="1" lang="ja-JP" altLang="en-US" sz="4000" b="1">
                <a:solidFill>
                  <a:srgbClr val="009A71"/>
                </a:solidFill>
              </a:rPr>
              <a:t>集合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60DEF62-5E53-651E-65A7-87E321EC9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471" y="1226660"/>
            <a:ext cx="8870377" cy="14885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6D46914-0889-783C-0D0D-7EE318399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177" y="3033907"/>
            <a:ext cx="5182914" cy="94234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8582F0F-B6F1-48AF-62D7-56F2B6DBC2FF}"/>
              </a:ext>
            </a:extLst>
          </p:cNvPr>
          <p:cNvGrpSpPr/>
          <p:nvPr/>
        </p:nvGrpSpPr>
        <p:grpSpPr>
          <a:xfrm>
            <a:off x="9507977" y="3033907"/>
            <a:ext cx="1569660" cy="1238791"/>
            <a:chOff x="9214679" y="2511806"/>
            <a:chExt cx="1569660" cy="123879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540C58FE-3823-CD38-A71A-493FC07DA087}"/>
                    </a:ext>
                  </a:extLst>
                </p:cNvPr>
                <p:cNvSpPr txBox="1"/>
                <p:nvPr/>
              </p:nvSpPr>
              <p:spPr>
                <a:xfrm>
                  <a:off x="9455472" y="2511806"/>
                  <a:ext cx="1088074" cy="73866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4800" i="1" smtClean="0">
                            <a:solidFill>
                              <a:srgbClr val="009A7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kumimoji="1" lang="ja-JP" altLang="en-US" sz="3600">
                    <a:solidFill>
                      <a:srgbClr val="009A71"/>
                    </a:solidFill>
                  </a:endParaRPr>
                </a:p>
              </p:txBody>
            </p:sp>
          </mc:Choice>
          <mc:Fallback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540C58FE-3823-CD38-A71A-493FC07DA0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5472" y="2511806"/>
                  <a:ext cx="1088074" cy="738664"/>
                </a:xfrm>
                <a:prstGeom prst="rect">
                  <a:avLst/>
                </a:prstGeom>
                <a:blipFill>
                  <a:blip r:embed="rId5"/>
                  <a:stretch>
                    <a:fillRect b="-288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EE51570-D71D-4628-9393-E522E81B12EB}"/>
                </a:ext>
              </a:extLst>
            </p:cNvPr>
            <p:cNvSpPr txBox="1"/>
            <p:nvPr/>
          </p:nvSpPr>
          <p:spPr>
            <a:xfrm>
              <a:off x="9214679" y="338126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009A71"/>
                  </a:solidFill>
                </a:rPr>
                <a:t>ギリシャ文字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587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C46496-A3E6-4928-83A7-C4DBBDB15B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36"/>
          <a:stretch/>
        </p:blipFill>
        <p:spPr>
          <a:xfrm>
            <a:off x="5720443" y="660400"/>
            <a:ext cx="6471557" cy="564515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8A94318-6197-AB86-25B5-E8B9977B3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72" y="552445"/>
            <a:ext cx="5528128" cy="575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9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189A837F-CB26-990C-D3A1-F9A1612A04C7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05FDA4-9FD4-2BF5-CF0B-2F1CFE283FF5}"/>
              </a:ext>
            </a:extLst>
          </p:cNvPr>
          <p:cNvSpPr txBox="1"/>
          <p:nvPr/>
        </p:nvSpPr>
        <p:spPr>
          <a:xfrm>
            <a:off x="1025236" y="263236"/>
            <a:ext cx="172354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4000" b="1">
                <a:solidFill>
                  <a:srgbClr val="009A71"/>
                </a:solidFill>
              </a:rPr>
              <a:t>空</a:t>
            </a:r>
            <a:r>
              <a:rPr kumimoji="1" lang="ja-JP" altLang="en-US" sz="4000" b="1">
                <a:solidFill>
                  <a:srgbClr val="009A71"/>
                </a:solidFill>
              </a:rPr>
              <a:t>集合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60DEF62-5E53-651E-65A7-87E321EC9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471" y="1226660"/>
            <a:ext cx="8870377" cy="14885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6D46914-0889-783C-0D0D-7EE318399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177" y="3033907"/>
            <a:ext cx="5182914" cy="94234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E8879C8-EA13-37C8-B167-C08748110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020" y="4294910"/>
            <a:ext cx="10143489" cy="52889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5A0B631-FAF5-5540-6459-41AEA7E73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593" y="5291465"/>
            <a:ext cx="9343829" cy="5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9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27763A8-E713-7892-BB4E-425DFB9C4680}"/>
              </a:ext>
            </a:extLst>
          </p:cNvPr>
          <p:cNvSpPr/>
          <p:nvPr/>
        </p:nvSpPr>
        <p:spPr>
          <a:xfrm flipV="1">
            <a:off x="9271591" y="5677787"/>
            <a:ext cx="1594884" cy="6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4DD6D4D-F0BF-364E-9D41-6F2173AB9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33" y="563525"/>
            <a:ext cx="11706734" cy="285163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36EC578-02A5-0772-3750-92D92A2EDC8F}"/>
              </a:ext>
            </a:extLst>
          </p:cNvPr>
          <p:cNvGrpSpPr/>
          <p:nvPr/>
        </p:nvGrpSpPr>
        <p:grpSpPr>
          <a:xfrm>
            <a:off x="6206836" y="1810433"/>
            <a:ext cx="5159352" cy="2553749"/>
            <a:chOff x="6206836" y="1810433"/>
            <a:chExt cx="5159352" cy="2553749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969F5505-6B44-A2AC-C8AC-9FBD4ACD74CF}"/>
                </a:ext>
              </a:extLst>
            </p:cNvPr>
            <p:cNvSpPr/>
            <p:nvPr/>
          </p:nvSpPr>
          <p:spPr>
            <a:xfrm flipV="1">
              <a:off x="9314121" y="3062177"/>
              <a:ext cx="1594884" cy="616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円/楕円 7">
              <a:extLst>
                <a:ext uri="{FF2B5EF4-FFF2-40B4-BE49-F238E27FC236}">
                  <a16:creationId xmlns:a16="http://schemas.microsoft.com/office/drawing/2014/main" id="{954467FD-AFC4-060F-15AB-B4930FD9DAE5}"/>
                </a:ext>
              </a:extLst>
            </p:cNvPr>
            <p:cNvSpPr/>
            <p:nvPr/>
          </p:nvSpPr>
          <p:spPr>
            <a:xfrm>
              <a:off x="6206836" y="2133600"/>
              <a:ext cx="2230582" cy="223058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9A7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870EAA44-64C2-4221-7EF7-D6C70400A248}"/>
                </a:ext>
              </a:extLst>
            </p:cNvPr>
            <p:cNvSpPr/>
            <p:nvPr/>
          </p:nvSpPr>
          <p:spPr>
            <a:xfrm>
              <a:off x="9135606" y="2133600"/>
              <a:ext cx="2230582" cy="223058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9A7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5711D26-DFC3-FF6E-1FD4-4C701497F1BD}"/>
                </a:ext>
              </a:extLst>
            </p:cNvPr>
            <p:cNvSpPr txBox="1"/>
            <p:nvPr/>
          </p:nvSpPr>
          <p:spPr>
            <a:xfrm>
              <a:off x="7079913" y="1810434"/>
              <a:ext cx="484428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3600" dirty="0"/>
                <a:t>A</a:t>
              </a:r>
              <a:endParaRPr kumimoji="1" lang="ja-JP" altLang="en-US" sz="360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C1A74FC-7C21-DCAE-3AD1-EB478CF7CC6B}"/>
                </a:ext>
              </a:extLst>
            </p:cNvPr>
            <p:cNvSpPr txBox="1"/>
            <p:nvPr/>
          </p:nvSpPr>
          <p:spPr>
            <a:xfrm>
              <a:off x="10001469" y="1810433"/>
              <a:ext cx="498855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600" dirty="0"/>
                <a:t>B</a:t>
              </a:r>
              <a:endParaRPr kumimoji="1" lang="ja-JP" altLang="en-US" sz="3600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60C2A4C6-F340-316D-785C-F70753D9E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8877" y="2967200"/>
              <a:ext cx="1206500" cy="48260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E9BD4E3-FDE4-F577-8D90-EC5B6934B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60346" y="2974920"/>
              <a:ext cx="1181100" cy="495300"/>
            </a:xfrm>
            <a:prstGeom prst="rect">
              <a:avLst/>
            </a:prstGeom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C57FCA33-C185-6148-FFF9-171B19D71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836" y="4664941"/>
            <a:ext cx="2540000" cy="520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31FB3C8-9848-14E2-874C-11CAFDD92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3850" y="4550641"/>
            <a:ext cx="774700" cy="7493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6C230DD-3C46-13A5-509A-597FC06CA9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0836" y="5584615"/>
            <a:ext cx="5274541" cy="67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F2CAC4-8A4A-73E5-0567-375923579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3" y="1388513"/>
            <a:ext cx="11228614" cy="131932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FEB2153-96BD-46E8-44AF-AF2DA213B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020" y="3161542"/>
            <a:ext cx="3759759" cy="141999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F771740-C79C-71AD-3E70-BE23E0245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020" y="4686876"/>
            <a:ext cx="7067703" cy="14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5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0F0BA99-AC7D-6FB7-6E03-73CAD2391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93" y="235976"/>
            <a:ext cx="11228614" cy="13193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CD26648-EABD-6248-5C59-CDBC2D857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070" y="2009005"/>
            <a:ext cx="3759759" cy="14199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3F7B9F-5B63-3CB4-DED4-E6CB8DF35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070" y="3971911"/>
            <a:ext cx="774700" cy="749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9939F2A-691C-2719-E9FB-A4748A151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1714" y="4054152"/>
            <a:ext cx="2814441" cy="58481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B5743D0-7052-79E0-CEFC-2E5F8A84CD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1714" y="4889473"/>
            <a:ext cx="5848187" cy="74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99C93E-034C-8FAA-85F6-BB5CE1EC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93" y="235976"/>
            <a:ext cx="11228614" cy="13193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BCFB444-FAA0-8B0A-AF3F-A5119B649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20" y="1960596"/>
            <a:ext cx="7067703" cy="14684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F5C55E1-9D03-A9DF-1E1A-40C76B8F3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620" y="1960596"/>
            <a:ext cx="2316939" cy="6156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E2E9F0A-9418-28A4-E119-4C0719ED4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620" y="2740280"/>
            <a:ext cx="2333141" cy="6156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D703631-EDB8-7A23-9566-1AB2CCD49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3070" y="3971911"/>
            <a:ext cx="774700" cy="7493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45576DD-2698-3D0A-782E-45D62BEAC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979" y="4130661"/>
            <a:ext cx="2796988" cy="5980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C849EF0-FCF0-8CF5-432E-D440488F3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1925" y="5106045"/>
            <a:ext cx="5629157" cy="61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1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984AF1E-0A3A-462C-8147-BE94E013D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2" y="289353"/>
            <a:ext cx="11344430" cy="91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189A837F-CB26-990C-D3A1-F9A1612A04C7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05FDA4-9FD4-2BF5-CF0B-2F1CFE283FF5}"/>
              </a:ext>
            </a:extLst>
          </p:cNvPr>
          <p:cNvSpPr txBox="1"/>
          <p:nvPr/>
        </p:nvSpPr>
        <p:spPr>
          <a:xfrm>
            <a:off x="1025236" y="263236"/>
            <a:ext cx="2236510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rgbClr val="009A71"/>
                </a:solidFill>
              </a:rPr>
              <a:t>部分集合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E80AD4-EB52-3F59-8E9C-7DFBE263D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" y="1249443"/>
            <a:ext cx="6794500" cy="1079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10FF4-C3E5-53DD-FD74-1E93DD4D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899" y="1083188"/>
            <a:ext cx="2972956" cy="30670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44B9E35-14F9-5C90-5BEF-E410210B7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727" y="2843682"/>
            <a:ext cx="4470400" cy="520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F9F803-FEC6-13D0-4280-224ADE201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596" y="3562891"/>
            <a:ext cx="1384300" cy="711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34979C3-B33A-3CEE-32C0-FBE5A365AE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5927" y="3537491"/>
            <a:ext cx="1320800" cy="762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EC10F6-E38C-8CCF-2F63-486826D57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5790" y="5062421"/>
            <a:ext cx="4953000" cy="457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580652A-AAF9-4D52-809A-3EE8FC802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5804" y="5100521"/>
            <a:ext cx="1206500" cy="419100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49EFA30C-7F79-DECA-B24D-2463156F3A58}"/>
              </a:ext>
            </a:extLst>
          </p:cNvPr>
          <p:cNvSpPr/>
          <p:nvPr/>
        </p:nvSpPr>
        <p:spPr>
          <a:xfrm>
            <a:off x="1305790" y="5062421"/>
            <a:ext cx="6858496" cy="457200"/>
          </a:xfrm>
          <a:prstGeom prst="roundRect">
            <a:avLst>
              <a:gd name="adj" fmla="val 50000"/>
            </a:avLst>
          </a:prstGeom>
          <a:solidFill>
            <a:srgbClr val="C0445F">
              <a:alpha val="2685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0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715F-B201-1870-00C0-66B15DA8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16A8882-69A6-6BA0-BFF5-1B9AFE4C3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2" y="289353"/>
            <a:ext cx="11344430" cy="9189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236E5D-8E82-539A-0D46-8A52CBF3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029" y="1702707"/>
            <a:ext cx="2413000" cy="774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591D48-488D-1322-1BD3-6D89C67EE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472" y="2955471"/>
            <a:ext cx="1765300" cy="774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DEED16-12E1-2DF9-3717-6FA9E8277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772" y="2917371"/>
            <a:ext cx="19304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CF42563-DC5B-B9CB-CEDA-C0B6B009D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172" y="2910113"/>
            <a:ext cx="1905000" cy="800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993CA6-E08A-3713-5707-FD6A7A9F7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029" y="4208235"/>
            <a:ext cx="1016000" cy="800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11BF55B-9121-35F1-683B-745FD0EDB6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0029" y="4198256"/>
            <a:ext cx="1219200" cy="812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6111FCF-42B6-C8D2-1FAD-A2AE96B920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9229" y="4208235"/>
            <a:ext cx="12192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9B7B7-8965-D3E3-07D2-C64BEAB03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A0AA9020-C9E1-2AE4-5F2D-2AA3BDAC4CCC}"/>
              </a:ext>
            </a:extLst>
          </p:cNvPr>
          <p:cNvSpPr/>
          <p:nvPr/>
        </p:nvSpPr>
        <p:spPr>
          <a:xfrm>
            <a:off x="374073" y="581891"/>
            <a:ext cx="11443854" cy="6012873"/>
          </a:xfrm>
          <a:prstGeom prst="roundRect">
            <a:avLst>
              <a:gd name="adj" fmla="val 7681"/>
            </a:avLst>
          </a:prstGeom>
          <a:noFill/>
          <a:ln w="5715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8E6DB6-18CD-4EA4-F810-8A114E9B504E}"/>
              </a:ext>
            </a:extLst>
          </p:cNvPr>
          <p:cNvSpPr txBox="1"/>
          <p:nvPr/>
        </p:nvSpPr>
        <p:spPr>
          <a:xfrm>
            <a:off x="1025236" y="263236"/>
            <a:ext cx="172354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4000" b="1">
                <a:solidFill>
                  <a:srgbClr val="009A71"/>
                </a:solidFill>
              </a:rPr>
              <a:t>空</a:t>
            </a:r>
            <a:r>
              <a:rPr kumimoji="1" lang="ja-JP" altLang="en-US" sz="4000" b="1">
                <a:solidFill>
                  <a:srgbClr val="009A71"/>
                </a:solidFill>
              </a:rPr>
              <a:t>集合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414D272-748A-D615-B6D3-8B0CDE42E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471" y="1226660"/>
            <a:ext cx="8870377" cy="14885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25F19DC-F281-372C-E5B7-E446EA675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177" y="3033907"/>
            <a:ext cx="5182914" cy="94234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97CED78-697A-3CC1-F30F-08121C26C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020" y="4294910"/>
            <a:ext cx="10143489" cy="52889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B8146BF-D962-00CD-7561-20FEA0BE6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593" y="5291465"/>
            <a:ext cx="9343829" cy="528896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451CC1AE-713F-36A7-30D6-CBB73CF44CEA}"/>
              </a:ext>
            </a:extLst>
          </p:cNvPr>
          <p:cNvSpPr/>
          <p:nvPr/>
        </p:nvSpPr>
        <p:spPr>
          <a:xfrm>
            <a:off x="1324578" y="5291465"/>
            <a:ext cx="9542844" cy="457200"/>
          </a:xfrm>
          <a:prstGeom prst="roundRect">
            <a:avLst>
              <a:gd name="adj" fmla="val 50000"/>
            </a:avLst>
          </a:prstGeom>
          <a:solidFill>
            <a:srgbClr val="C0445F">
              <a:alpha val="2685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47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715F-B201-1870-00C0-66B15DA8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16A8882-69A6-6BA0-BFF5-1B9AFE4C3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2" y="289353"/>
            <a:ext cx="11344430" cy="9189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236E5D-8E82-539A-0D46-8A52CBF35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029" y="1702707"/>
            <a:ext cx="2413000" cy="774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6591D48-488D-1322-1BD3-6D89C67EE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472" y="2955471"/>
            <a:ext cx="1765300" cy="774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DEED16-12E1-2DF9-3717-6FA9E8277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772" y="2917371"/>
            <a:ext cx="1930400" cy="812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CF42563-DC5B-B9CB-CEDA-C0B6B009D5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5172" y="2910113"/>
            <a:ext cx="1905000" cy="800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993CA6-E08A-3713-5707-FD6A7A9F7C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4029" y="4208235"/>
            <a:ext cx="1016000" cy="800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11BF55B-9121-35F1-683B-745FD0EDB6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0029" y="4198256"/>
            <a:ext cx="1219200" cy="812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6111FCF-42B6-C8D2-1FAD-A2AE96B920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9229" y="4208235"/>
            <a:ext cx="1219200" cy="812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314F72C-780C-AD33-685C-534291E8A5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1180" y="5486399"/>
            <a:ext cx="749300" cy="5588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010A05-5D7B-FBB3-26FA-C947D3AC45AB}"/>
              </a:ext>
            </a:extLst>
          </p:cNvPr>
          <p:cNvSpPr txBox="1"/>
          <p:nvPr/>
        </p:nvSpPr>
        <p:spPr>
          <a:xfrm>
            <a:off x="10025743" y="1828800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9A71"/>
                </a:solidFill>
              </a:rPr>
              <a:t>1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6A4987-5979-C39B-D071-CD7438C4C144}"/>
              </a:ext>
            </a:extLst>
          </p:cNvPr>
          <p:cNvSpPr txBox="1"/>
          <p:nvPr/>
        </p:nvSpPr>
        <p:spPr>
          <a:xfrm>
            <a:off x="10042072" y="3042557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9A71"/>
                </a:solidFill>
              </a:rPr>
              <a:t>3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5F302B-9FAF-110A-8135-A3323A2BD84F}"/>
              </a:ext>
            </a:extLst>
          </p:cNvPr>
          <p:cNvSpPr txBox="1"/>
          <p:nvPr/>
        </p:nvSpPr>
        <p:spPr>
          <a:xfrm>
            <a:off x="10042072" y="4353025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solidFill>
                  <a:srgbClr val="009A71"/>
                </a:solidFill>
              </a:rPr>
              <a:t>3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C75E5B5-A33A-79FF-45FE-959C2EEEA2F8}"/>
              </a:ext>
            </a:extLst>
          </p:cNvPr>
          <p:cNvSpPr txBox="1"/>
          <p:nvPr/>
        </p:nvSpPr>
        <p:spPr>
          <a:xfrm>
            <a:off x="10058400" y="5470071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9A71"/>
                </a:solidFill>
              </a:rPr>
              <a:t>1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D70B21-21D3-C417-7499-9023D755E9DF}"/>
              </a:ext>
            </a:extLst>
          </p:cNvPr>
          <p:cNvCxnSpPr/>
          <p:nvPr/>
        </p:nvCxnSpPr>
        <p:spPr>
          <a:xfrm>
            <a:off x="4555671" y="2090057"/>
            <a:ext cx="5470072" cy="0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06EB3819-0309-7634-FFA7-5710244519E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540172" y="3310163"/>
            <a:ext cx="2420257" cy="4536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E891AA4-3B14-8F77-90D3-91AA860DE552}"/>
              </a:ext>
            </a:extLst>
          </p:cNvPr>
          <p:cNvCxnSpPr>
            <a:cxnSpLocks/>
          </p:cNvCxnSpPr>
          <p:nvPr/>
        </p:nvCxnSpPr>
        <p:spPr>
          <a:xfrm>
            <a:off x="5600700" y="4588329"/>
            <a:ext cx="4229101" cy="0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8691F255-DD5B-E6BE-FAA1-508D4D5778CD}"/>
              </a:ext>
            </a:extLst>
          </p:cNvPr>
          <p:cNvCxnSpPr>
            <a:cxnSpLocks/>
          </p:cNvCxnSpPr>
          <p:nvPr/>
        </p:nvCxnSpPr>
        <p:spPr>
          <a:xfrm>
            <a:off x="2822122" y="5715000"/>
            <a:ext cx="7154635" cy="0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AA7DC2F-647B-0D7F-DE57-361D725D99B6}"/>
              </a:ext>
            </a:extLst>
          </p:cNvPr>
          <p:cNvSpPr txBox="1"/>
          <p:nvPr/>
        </p:nvSpPr>
        <p:spPr>
          <a:xfrm rot="20387975">
            <a:off x="5504225" y="3126928"/>
            <a:ext cx="296908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>
                <a:solidFill>
                  <a:srgbClr val="009A71"/>
                </a:solidFill>
              </a:rPr>
              <a:t>8</a:t>
            </a:r>
            <a:r>
              <a:rPr kumimoji="1" lang="ja-JP" altLang="en-US" sz="13800" b="1">
                <a:solidFill>
                  <a:srgbClr val="009A71"/>
                </a:solidFill>
              </a:rPr>
              <a:t>個</a:t>
            </a:r>
          </a:p>
        </p:txBody>
      </p:sp>
    </p:spTree>
    <p:extLst>
      <p:ext uri="{BB962C8B-B14F-4D97-AF65-F5344CB8AC3E}">
        <p14:creationId xmlns:p14="http://schemas.microsoft.com/office/powerpoint/2010/main" val="197666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0951DF7-2D79-B911-C21B-6230B34C5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48" y="3015207"/>
            <a:ext cx="11138503" cy="82758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4243412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5450017-B31E-76E8-4A01-9200827E8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91" y="272007"/>
            <a:ext cx="11138503" cy="82758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A9891C0-F0C2-EC21-76AE-6C4CEAA55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36" y="1518557"/>
            <a:ext cx="2463800" cy="685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3185081-35A3-D2FF-38C4-02B2E7393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36" y="2558007"/>
            <a:ext cx="1854200" cy="647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C2EBFD-69CA-0214-5DDE-6372B0DD3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5136" y="2545307"/>
            <a:ext cx="2044700" cy="660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A3D9145-43B7-BF98-FD88-FADD8DBC4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9836" y="2545307"/>
            <a:ext cx="2070100" cy="647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9D9349A-7814-18A5-2EC1-DAEAC9311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2507" y="2519907"/>
            <a:ext cx="1993900" cy="673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6E03AFA-136D-586F-DFB9-1F9DE29CC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936" y="3559357"/>
            <a:ext cx="1371600" cy="647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2F4387F-8E51-D11D-2A60-D7AD8EF207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2536" y="3546657"/>
            <a:ext cx="1536700" cy="647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854E02D-91F1-E54D-C663-243DE0D653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0964" y="3508557"/>
            <a:ext cx="1625600" cy="685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7C4CD9A-180E-D1CC-E6F5-5384F65713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4705" y="3533957"/>
            <a:ext cx="1498600" cy="673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CAE151E-9002-B62F-B3DF-4BAA903096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4817" y="3559357"/>
            <a:ext cx="1536700" cy="6477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0E4DDAF-0B19-3BA0-0B6A-034B8C7B64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08774" y="3527607"/>
            <a:ext cx="1600200" cy="647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2CDADC4-4307-326F-5BCC-D506EAE155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0936" y="4560707"/>
            <a:ext cx="876300" cy="6604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C03686E-733A-ABA4-CBBA-9BFB782F0F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7236" y="4557078"/>
            <a:ext cx="990600" cy="647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D62F47F-8673-250D-7592-78B02C9CCA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97836" y="4573407"/>
            <a:ext cx="952500" cy="6477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8F72604-521C-9DB4-D12B-01A28473F5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50336" y="4574950"/>
            <a:ext cx="1041400" cy="6731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418C07D-A568-BEE7-627B-99A7252C319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3507" y="5582693"/>
            <a:ext cx="622300" cy="4826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0C0BC7E-BE08-6BEA-BE46-206C0890EAD6}"/>
              </a:ext>
            </a:extLst>
          </p:cNvPr>
          <p:cNvSpPr txBox="1"/>
          <p:nvPr/>
        </p:nvSpPr>
        <p:spPr>
          <a:xfrm>
            <a:off x="10876636" y="1615821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9A71"/>
                </a:solidFill>
              </a:rPr>
              <a:t>1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F4DAEB6D-6B04-9462-7285-B3F46ED52E93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294736" y="1861457"/>
            <a:ext cx="7581900" cy="15621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CB7D0BD-0F1C-9A6F-DEAC-F7A3FBDDA494}"/>
              </a:ext>
            </a:extLst>
          </p:cNvPr>
          <p:cNvSpPr txBox="1"/>
          <p:nvPr/>
        </p:nvSpPr>
        <p:spPr>
          <a:xfrm>
            <a:off x="10876636" y="2575477"/>
            <a:ext cx="74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009A71"/>
                </a:solidFill>
              </a:rPr>
              <a:t>4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22336E6B-9518-6BCD-BAB8-4917B4132D4E}"/>
              </a:ext>
            </a:extLst>
          </p:cNvPr>
          <p:cNvCxnSpPr>
            <a:cxnSpLocks/>
          </p:cNvCxnSpPr>
          <p:nvPr/>
        </p:nvCxnSpPr>
        <p:spPr>
          <a:xfrm flipV="1">
            <a:off x="8866407" y="2820926"/>
            <a:ext cx="1928586" cy="32322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4EE0E6-7812-06EE-C60C-64EFF49D55B4}"/>
              </a:ext>
            </a:extLst>
          </p:cNvPr>
          <p:cNvSpPr txBox="1"/>
          <p:nvPr/>
        </p:nvSpPr>
        <p:spPr>
          <a:xfrm>
            <a:off x="10876636" y="3555192"/>
            <a:ext cx="74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009A71"/>
                </a:solidFill>
              </a:rPr>
              <a:t>6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8B19E22-6F9A-3D9D-96AF-33CC96358074}"/>
              </a:ext>
            </a:extLst>
          </p:cNvPr>
          <p:cNvCxnSpPr>
            <a:cxnSpLocks/>
          </p:cNvCxnSpPr>
          <p:nvPr/>
        </p:nvCxnSpPr>
        <p:spPr>
          <a:xfrm flipV="1">
            <a:off x="10216231" y="3800641"/>
            <a:ext cx="578762" cy="9700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E27453-BB1D-F260-444C-9C00676BDFBA}"/>
              </a:ext>
            </a:extLst>
          </p:cNvPr>
          <p:cNvSpPr txBox="1"/>
          <p:nvPr/>
        </p:nvSpPr>
        <p:spPr>
          <a:xfrm>
            <a:off x="10827650" y="4636607"/>
            <a:ext cx="74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009A71"/>
                </a:solidFill>
              </a:rPr>
              <a:t>4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2803788-0120-451C-C6C4-BA7D347B21F9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4691736" y="4897864"/>
            <a:ext cx="6135914" cy="13636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306D70-137C-9053-B87D-42CCCB93DCD1}"/>
              </a:ext>
            </a:extLst>
          </p:cNvPr>
          <p:cNvSpPr txBox="1"/>
          <p:nvPr/>
        </p:nvSpPr>
        <p:spPr>
          <a:xfrm>
            <a:off x="10876636" y="5567335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9A71"/>
                </a:solidFill>
              </a:rPr>
              <a:t>1</a:t>
            </a:r>
            <a:r>
              <a:rPr kumimoji="1" lang="ja-JP" altLang="en-US" sz="2800">
                <a:solidFill>
                  <a:srgbClr val="009A71"/>
                </a:solidFill>
              </a:rPr>
              <a:t>個</a:t>
            </a: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D606E3ED-A9A3-258C-96F1-3AC65E17416D}"/>
              </a:ext>
            </a:extLst>
          </p:cNvPr>
          <p:cNvCxnSpPr>
            <a:cxnSpLocks/>
          </p:cNvCxnSpPr>
          <p:nvPr/>
        </p:nvCxnSpPr>
        <p:spPr>
          <a:xfrm>
            <a:off x="1707236" y="5809700"/>
            <a:ext cx="9169400" cy="18892"/>
          </a:xfrm>
          <a:prstGeom prst="line">
            <a:avLst/>
          </a:prstGeom>
          <a:ln w="38100">
            <a:solidFill>
              <a:srgbClr val="009A7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7828318-2AAC-D39A-223F-BE6B7847D340}"/>
              </a:ext>
            </a:extLst>
          </p:cNvPr>
          <p:cNvSpPr txBox="1"/>
          <p:nvPr/>
        </p:nvSpPr>
        <p:spPr>
          <a:xfrm rot="20387975">
            <a:off x="4731844" y="2829119"/>
            <a:ext cx="398378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800" b="1" dirty="0">
                <a:solidFill>
                  <a:srgbClr val="009A71"/>
                </a:solidFill>
              </a:rPr>
              <a:t>16</a:t>
            </a:r>
            <a:r>
              <a:rPr kumimoji="1" lang="ja-JP" altLang="en-US" sz="13800" b="1">
                <a:solidFill>
                  <a:srgbClr val="009A71"/>
                </a:solidFill>
              </a:rPr>
              <a:t>個</a:t>
            </a:r>
          </a:p>
        </p:txBody>
      </p:sp>
    </p:spTree>
    <p:extLst>
      <p:ext uri="{BB962C8B-B14F-4D97-AF65-F5344CB8AC3E}">
        <p14:creationId xmlns:p14="http://schemas.microsoft.com/office/powerpoint/2010/main" val="86126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  <p:bldP spid="31" grpId="0"/>
      <p:bldP spid="34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2D1A6-A7FC-59B8-725F-589D6F97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3AB65E-B134-5A50-97C0-428274F3958A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A4A1C4-CB46-0BDC-5C3E-9193319EE3AB}"/>
              </a:ext>
            </a:extLst>
          </p:cNvPr>
          <p:cNvSpPr txBox="1"/>
          <p:nvPr/>
        </p:nvSpPr>
        <p:spPr>
          <a:xfrm>
            <a:off x="1967020" y="4159674"/>
            <a:ext cx="862621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3200"/>
              <a:t>どんな集合の部分集合になることができる。</a:t>
            </a:r>
            <a:endParaRPr kumimoji="1" lang="ja-JP" altLang="en-US" sz="32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1FA814-200C-67CE-26C7-2A259770F3DE}"/>
              </a:ext>
            </a:extLst>
          </p:cNvPr>
          <p:cNvSpPr txBox="1"/>
          <p:nvPr/>
        </p:nvSpPr>
        <p:spPr>
          <a:xfrm>
            <a:off x="3697834" y="2914152"/>
            <a:ext cx="1929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空</a:t>
            </a:r>
            <a:r>
              <a:rPr kumimoji="1" lang="ja-JP" altLang="en-US" sz="4400"/>
              <a:t>集合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67A96F4-065F-030B-A5BD-0D7C38062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90" y="2961044"/>
            <a:ext cx="1905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31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3BE08-CD0D-00D5-2CA1-A0DA39FD1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331B80-6B1B-BAE6-0E9D-DE25A95B6F0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5622D8-E78F-4439-DFB6-DECAAE1FFCDE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9FC773-50E0-8F21-F117-530A6F49E930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集合と命題「空集合」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0505DCB-E3B4-50F6-029A-64670063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3179935"/>
            <a:ext cx="10493194" cy="139466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783A56A-30D2-DE0E-BF75-902B329EE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461" y="4574600"/>
            <a:ext cx="7572342" cy="93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589</Words>
  <Application>Microsoft Macintosh PowerPoint</Application>
  <PresentationFormat>ワイド画面</PresentationFormat>
  <Paragraphs>54</Paragraphs>
  <Slides>18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15</cp:revision>
  <dcterms:created xsi:type="dcterms:W3CDTF">2024-12-21T06:28:55Z</dcterms:created>
  <dcterms:modified xsi:type="dcterms:W3CDTF">2025-03-22T03:11:16Z</dcterms:modified>
</cp:coreProperties>
</file>