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1" r:id="rId3"/>
    <p:sldId id="277" r:id="rId4"/>
    <p:sldId id="280" r:id="rId5"/>
    <p:sldId id="282" r:id="rId6"/>
    <p:sldId id="283" r:id="rId7"/>
    <p:sldId id="284" r:id="rId8"/>
    <p:sldId id="278" r:id="rId9"/>
    <p:sldId id="281" r:id="rId10"/>
    <p:sldId id="279" r:id="rId11"/>
    <p:sldId id="285" r:id="rId12"/>
    <p:sldId id="286" r:id="rId13"/>
    <p:sldId id="287" r:id="rId14"/>
    <p:sldId id="289" r:id="rId15"/>
    <p:sldId id="288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71"/>
    <a:srgbClr val="C0445F"/>
    <a:srgbClr val="E83ECD"/>
    <a:srgbClr val="FE00FA"/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275"/>
    <p:restoredTop sz="91418"/>
  </p:normalViewPr>
  <p:slideViewPr>
    <p:cSldViewPr snapToGrid="0">
      <p:cViewPr varScale="1">
        <p:scale>
          <a:sx n="89" d="100"/>
          <a:sy n="89" d="100"/>
        </p:scale>
        <p:origin x="200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集合と命題「要素と集合」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3E3D7A7-4B80-63C3-D78F-904387BB7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91" y="2733881"/>
            <a:ext cx="11313756" cy="131712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FDB78EA-37C8-8A3C-8B6E-8C2AC50ED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996" y="5304368"/>
            <a:ext cx="8022059" cy="131509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4183DEB-D881-9347-2122-1D5660CA1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996" y="4478964"/>
            <a:ext cx="10607482" cy="70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463013" y="97402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31F97A-711A-05D2-DD1C-658D7F824FDE}"/>
              </a:ext>
            </a:extLst>
          </p:cNvPr>
          <p:cNvSpPr txBox="1"/>
          <p:nvPr/>
        </p:nvSpPr>
        <p:spPr>
          <a:xfrm>
            <a:off x="1105728" y="3996788"/>
            <a:ext cx="998054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集合を表す方法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0850E21-1311-CA9D-9C24-025000FA1F5A}"/>
              </a:ext>
            </a:extLst>
          </p:cNvPr>
          <p:cNvSpPr txBox="1"/>
          <p:nvPr/>
        </p:nvSpPr>
        <p:spPr>
          <a:xfrm>
            <a:off x="1860331" y="4804729"/>
            <a:ext cx="52629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・要素を書き並べ</a:t>
            </a:r>
            <a:r>
              <a:rPr lang="ja-JP" altLang="en-US" sz="3600"/>
              <a:t>る方法</a:t>
            </a:r>
            <a:endParaRPr lang="en-US" altLang="ja-JP" sz="3600" dirty="0"/>
          </a:p>
          <a:p>
            <a:r>
              <a:rPr lang="ja-JP" altLang="en-US" sz="3600"/>
              <a:t>・要素の条件を書く方法</a:t>
            </a:r>
            <a:endParaRPr kumimoji="1" lang="ja-JP" altLang="en-US" sz="36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1105728" y="2067264"/>
            <a:ext cx="998054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集合の要素であることを示す記号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7B27DB3-E9A4-4781-3B14-59559167B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816" y="2860983"/>
            <a:ext cx="1839152" cy="76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98DD0BD-AD02-8240-1668-EB4B8BEA3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17" y="703612"/>
            <a:ext cx="11968566" cy="5450775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D724244-885A-68DD-3C09-93F69A02E390}"/>
              </a:ext>
            </a:extLst>
          </p:cNvPr>
          <p:cNvSpPr/>
          <p:nvPr/>
        </p:nvSpPr>
        <p:spPr>
          <a:xfrm>
            <a:off x="2885704" y="3562597"/>
            <a:ext cx="3420093" cy="712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1A9C605-6B01-D04C-35DE-1669F978A8F7}"/>
              </a:ext>
            </a:extLst>
          </p:cNvPr>
          <p:cNvSpPr/>
          <p:nvPr/>
        </p:nvSpPr>
        <p:spPr>
          <a:xfrm>
            <a:off x="10212779" y="4168239"/>
            <a:ext cx="1377537" cy="712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919EDB2-D7C1-31E7-B323-0DB77FD62443}"/>
              </a:ext>
            </a:extLst>
          </p:cNvPr>
          <p:cNvSpPr/>
          <p:nvPr/>
        </p:nvSpPr>
        <p:spPr>
          <a:xfrm>
            <a:off x="902525" y="2980706"/>
            <a:ext cx="5462649" cy="712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75DC2C1-4AEF-27CE-5351-2D1EE082CCB4}"/>
              </a:ext>
            </a:extLst>
          </p:cNvPr>
          <p:cNvSpPr/>
          <p:nvPr/>
        </p:nvSpPr>
        <p:spPr>
          <a:xfrm>
            <a:off x="665018" y="4203864"/>
            <a:ext cx="6875813" cy="1567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1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936429F-3F79-10DA-9682-C73C26370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47" y="410709"/>
            <a:ext cx="11659906" cy="138422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3A8D841-4EDC-6D34-FCFF-39E60D28E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566" y="2474383"/>
            <a:ext cx="3570627" cy="241935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1F0FEFB-36BA-A38D-431A-E150E3C9E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6703" y="2474383"/>
            <a:ext cx="3570627" cy="243764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660CD24-F139-E1F8-0A71-0D4A6DEAAB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7700" y="2770717"/>
            <a:ext cx="431800" cy="469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2DE7A7A-60E1-2479-F738-F3BD744D15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901" y="4055532"/>
            <a:ext cx="546100" cy="7112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EA8F404-A542-A5FE-90B8-627DBC6C3A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6584" y="4182532"/>
            <a:ext cx="419100" cy="4572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F552AF5-95F4-B30D-4460-B4CB655580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5784" y="2597151"/>
            <a:ext cx="469900" cy="7493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3BF96E8-E9A8-B88F-1D24-7FE6BBD7C688}"/>
              </a:ext>
            </a:extLst>
          </p:cNvPr>
          <p:cNvSpPr txBox="1"/>
          <p:nvPr/>
        </p:nvSpPr>
        <p:spPr>
          <a:xfrm>
            <a:off x="1976966" y="5385482"/>
            <a:ext cx="50334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altLang="ja-JP" sz="3600" dirty="0">
                <a:solidFill>
                  <a:srgbClr val="009A71"/>
                </a:solidFill>
              </a:rPr>
              <a:t>19 </a:t>
            </a:r>
            <a:r>
              <a:rPr lang="pt-PT" altLang="ja-JP" sz="3600" dirty="0" err="1">
                <a:solidFill>
                  <a:srgbClr val="009A71"/>
                </a:solidFill>
              </a:rPr>
              <a:t>is</a:t>
            </a:r>
            <a:r>
              <a:rPr lang="pt-PT" altLang="ja-JP" sz="3600" dirty="0">
                <a:solidFill>
                  <a:srgbClr val="009A71"/>
                </a:solidFill>
              </a:rPr>
              <a:t> </a:t>
            </a:r>
            <a:r>
              <a:rPr lang="pt-PT" altLang="ja-JP" sz="3600" dirty="0" err="1">
                <a:solidFill>
                  <a:srgbClr val="009A71"/>
                </a:solidFill>
              </a:rPr>
              <a:t>an</a:t>
            </a:r>
            <a:r>
              <a:rPr lang="pt-PT" altLang="ja-JP" sz="3600" dirty="0">
                <a:solidFill>
                  <a:srgbClr val="009A71"/>
                </a:solidFill>
              </a:rPr>
              <a:t> </a:t>
            </a:r>
            <a:r>
              <a:rPr lang="pt-PT" altLang="ja-JP" sz="3600" dirty="0" err="1">
                <a:solidFill>
                  <a:srgbClr val="009A71"/>
                </a:solidFill>
              </a:rPr>
              <a:t>element</a:t>
            </a:r>
            <a:r>
              <a:rPr lang="pt-PT" altLang="ja-JP" sz="3600" dirty="0">
                <a:solidFill>
                  <a:srgbClr val="009A71"/>
                </a:solidFill>
              </a:rPr>
              <a:t> </a:t>
            </a:r>
            <a:r>
              <a:rPr lang="pt-PT" altLang="ja-JP" sz="3600" dirty="0" err="1">
                <a:solidFill>
                  <a:srgbClr val="009A71"/>
                </a:solidFill>
              </a:rPr>
              <a:t>of</a:t>
            </a:r>
            <a:r>
              <a:rPr lang="pt-PT" altLang="ja-JP" sz="3600" dirty="0">
                <a:solidFill>
                  <a:srgbClr val="009A71"/>
                </a:solidFill>
              </a:rPr>
              <a:t> A.</a:t>
            </a:r>
            <a:endParaRPr lang="ja-JP" altLang="en-US" sz="3600">
              <a:solidFill>
                <a:srgbClr val="009A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99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DB743B0-C557-07A7-F231-5AEF31B49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066" y="1396265"/>
            <a:ext cx="11044858" cy="139773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6D50B0D-4669-F453-3FBA-550DC4F47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249" y="3319408"/>
            <a:ext cx="3047639" cy="215523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B61B776-4583-C1CA-BB60-218D2AD64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1778" y="3336247"/>
            <a:ext cx="3030801" cy="213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425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050CB73-6200-AE17-3301-96E627B66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71" y="701998"/>
            <a:ext cx="11044858" cy="139773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9E811A7-821D-9DBC-476B-79CBAB5F2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754" y="2625141"/>
            <a:ext cx="3529014" cy="249565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43C19F5-82F7-C971-8924-9371282B94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7283" y="2641979"/>
            <a:ext cx="3509517" cy="247615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E9460E1-AC04-83EF-D4BA-794C43EF07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7301" y="2749737"/>
            <a:ext cx="586590" cy="76393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50BA8A6-5C94-7880-7F10-6596482699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4696" y="4325197"/>
            <a:ext cx="431800" cy="469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CEB6274-2B56-EDFA-AA50-D93492C3F1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7579" y="2894814"/>
            <a:ext cx="419100" cy="4572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8F929F3-17F7-5689-933A-81DF782BA9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7579" y="4185497"/>
            <a:ext cx="4699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7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角丸四角形 2">
            <a:extLst>
              <a:ext uri="{FF2B5EF4-FFF2-40B4-BE49-F238E27FC236}">
                <a16:creationId xmlns:a16="http://schemas.microsoft.com/office/drawing/2014/main" id="{E3767127-D44D-EFAF-5FC3-55DCFF09EB9A}"/>
              </a:ext>
            </a:extLst>
          </p:cNvPr>
          <p:cNvSpPr/>
          <p:nvPr/>
        </p:nvSpPr>
        <p:spPr>
          <a:xfrm>
            <a:off x="574766" y="640080"/>
            <a:ext cx="11194868" cy="5826034"/>
          </a:xfrm>
          <a:prstGeom prst="roundRect">
            <a:avLst>
              <a:gd name="adj" fmla="val 6802"/>
            </a:avLst>
          </a:prstGeom>
          <a:noFill/>
          <a:ln w="57150">
            <a:solidFill>
              <a:srgbClr val="009A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24D5A40-F5A7-F562-70A4-32954A4B1BD3}"/>
              </a:ext>
            </a:extLst>
          </p:cNvPr>
          <p:cNvSpPr txBox="1"/>
          <p:nvPr/>
        </p:nvSpPr>
        <p:spPr>
          <a:xfrm>
            <a:off x="1240972" y="316914"/>
            <a:ext cx="341632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3600" b="1"/>
              <a:t>集合を表す方法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D6EB34C-3CA7-4C51-D9CC-AC9801F78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1169670"/>
            <a:ext cx="4610100" cy="4953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AA6FA5C-B6E6-4871-B711-E35215FD4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0" y="3292747"/>
            <a:ext cx="4584700" cy="5207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CE73427-0CD3-A067-ED25-7451CF62C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757" y="1871395"/>
            <a:ext cx="3670300" cy="508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18A18DB-751B-4406-0C1B-C3B3A06274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9757" y="2519108"/>
            <a:ext cx="4038600" cy="5207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EDB360A-6EC5-2173-58E1-CFA84F5897E9}"/>
              </a:ext>
            </a:extLst>
          </p:cNvPr>
          <p:cNvSpPr txBox="1"/>
          <p:nvPr/>
        </p:nvSpPr>
        <p:spPr>
          <a:xfrm>
            <a:off x="5608357" y="185384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>
                <a:solidFill>
                  <a:srgbClr val="009A71"/>
                </a:solidFill>
              </a:rPr>
              <a:t>有限集合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C50F622-E012-33F1-6390-303D5E615B83}"/>
              </a:ext>
            </a:extLst>
          </p:cNvPr>
          <p:cNvSpPr txBox="1"/>
          <p:nvPr/>
        </p:nvSpPr>
        <p:spPr>
          <a:xfrm>
            <a:off x="5632450" y="251910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>
                <a:solidFill>
                  <a:srgbClr val="009A71"/>
                </a:solidFill>
              </a:rPr>
              <a:t>無限</a:t>
            </a:r>
            <a:r>
              <a:rPr kumimoji="1" lang="ja-JP" altLang="en-US" sz="2800" b="1">
                <a:solidFill>
                  <a:srgbClr val="009A71"/>
                </a:solidFill>
              </a:rPr>
              <a:t>集合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1A2A91E-65B6-A10B-F00A-0E6AAD8D4135}"/>
              </a:ext>
            </a:extLst>
          </p:cNvPr>
          <p:cNvSpPr txBox="1"/>
          <p:nvPr/>
        </p:nvSpPr>
        <p:spPr>
          <a:xfrm>
            <a:off x="7958804" y="1962590"/>
            <a:ext cx="30572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>
                <a:solidFill>
                  <a:srgbClr val="C00000"/>
                </a:solidFill>
              </a:rPr>
              <a:t>波括弧でくくる</a:t>
            </a:r>
            <a:endParaRPr kumimoji="1" lang="en-US" altLang="ja-JP" sz="3200" dirty="0">
              <a:solidFill>
                <a:srgbClr val="C00000"/>
              </a:solidFill>
            </a:endParaRPr>
          </a:p>
          <a:p>
            <a:r>
              <a:rPr lang="ja-JP" altLang="en-US" sz="3200">
                <a:solidFill>
                  <a:srgbClr val="C00000"/>
                </a:solidFill>
              </a:rPr>
              <a:t>カンマで区切る</a:t>
            </a:r>
            <a:endParaRPr kumimoji="1" lang="ja-JP" altLang="en-US" sz="3200">
              <a:solidFill>
                <a:srgbClr val="C00000"/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B5FDB43A-AB3C-25FA-4E45-61D5F81C72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9757" y="4018811"/>
            <a:ext cx="5283200" cy="1155700"/>
          </a:xfrm>
          <a:prstGeom prst="rect">
            <a:avLst/>
          </a:prstGeom>
        </p:spPr>
      </p:pic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C949154C-2249-62F8-9426-5EBBB337059B}"/>
              </a:ext>
            </a:extLst>
          </p:cNvPr>
          <p:cNvSpPr/>
          <p:nvPr/>
        </p:nvSpPr>
        <p:spPr>
          <a:xfrm>
            <a:off x="2661521" y="4007172"/>
            <a:ext cx="277622" cy="55346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5A47566F-F3C7-9C31-5538-B87AC6ED9E17}"/>
              </a:ext>
            </a:extLst>
          </p:cNvPr>
          <p:cNvSpPr/>
          <p:nvPr/>
        </p:nvSpPr>
        <p:spPr>
          <a:xfrm>
            <a:off x="2648458" y="4595001"/>
            <a:ext cx="486628" cy="55346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52CF1758-393D-1296-806D-36E7F0E32D56}"/>
              </a:ext>
            </a:extLst>
          </p:cNvPr>
          <p:cNvSpPr/>
          <p:nvPr/>
        </p:nvSpPr>
        <p:spPr>
          <a:xfrm>
            <a:off x="3043647" y="3977101"/>
            <a:ext cx="3474719" cy="539521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7B021EE0-048D-5253-86A7-C3D7E418411D}"/>
              </a:ext>
            </a:extLst>
          </p:cNvPr>
          <p:cNvSpPr/>
          <p:nvPr/>
        </p:nvSpPr>
        <p:spPr>
          <a:xfrm>
            <a:off x="3291842" y="4617181"/>
            <a:ext cx="2142308" cy="539521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F198F4DD-1D74-D1BC-354F-721D3F037113}"/>
              </a:ext>
            </a:extLst>
          </p:cNvPr>
          <p:cNvCxnSpPr/>
          <p:nvPr/>
        </p:nvCxnSpPr>
        <p:spPr>
          <a:xfrm flipH="1">
            <a:off x="2648458" y="5148465"/>
            <a:ext cx="290685" cy="33793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4BAC15A-A67D-E199-0344-808B7ADA3392}"/>
              </a:ext>
            </a:extLst>
          </p:cNvPr>
          <p:cNvSpPr txBox="1"/>
          <p:nvPr/>
        </p:nvSpPr>
        <p:spPr>
          <a:xfrm>
            <a:off x="1564729" y="549310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>
                <a:solidFill>
                  <a:srgbClr val="C0445F"/>
                </a:solidFill>
              </a:rPr>
              <a:t>要素の形</a:t>
            </a:r>
            <a:endParaRPr kumimoji="1" lang="ja-JP" altLang="en-US" sz="2800" b="1">
              <a:solidFill>
                <a:srgbClr val="C0445F"/>
              </a:solidFill>
            </a:endParaRP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D5396EB2-8F06-EE70-396B-ADD790A7C083}"/>
              </a:ext>
            </a:extLst>
          </p:cNvPr>
          <p:cNvCxnSpPr>
            <a:cxnSpLocks/>
          </p:cNvCxnSpPr>
          <p:nvPr/>
        </p:nvCxnSpPr>
        <p:spPr>
          <a:xfrm>
            <a:off x="4284617" y="5148465"/>
            <a:ext cx="156756" cy="34464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0BD85A1-E2D6-661A-88A3-1433CD33CE01}"/>
              </a:ext>
            </a:extLst>
          </p:cNvPr>
          <p:cNvSpPr txBox="1"/>
          <p:nvPr/>
        </p:nvSpPr>
        <p:spPr>
          <a:xfrm>
            <a:off x="3863792" y="549310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>
                <a:solidFill>
                  <a:schemeClr val="accent4"/>
                </a:solidFill>
              </a:rPr>
              <a:t>条件指定</a:t>
            </a:r>
            <a:endParaRPr kumimoji="1" lang="ja-JP" altLang="en-US" sz="2800" b="1">
              <a:solidFill>
                <a:schemeClr val="accent4"/>
              </a:solidFill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0AC9813B-E175-2B4D-1FE5-2299DE006A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6241" y="3553097"/>
            <a:ext cx="2044700" cy="23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 animBg="1"/>
      <p:bldP spid="15" grpId="0" animBg="1"/>
      <p:bldP spid="16" grpId="0" animBg="1"/>
      <p:bldP spid="17" grpId="0" animBg="1"/>
      <p:bldP spid="20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CE54E22-EA07-838A-5BDC-74EB93C24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88" y="214885"/>
            <a:ext cx="9742716" cy="121333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A48F9D7-D7B8-24E1-EA9D-C1F7B2565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519" y="1624360"/>
            <a:ext cx="7772400" cy="50031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AB77474-30A4-189E-5B0E-62292030A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519" y="4303125"/>
            <a:ext cx="6394594" cy="54499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29D5E26-6A53-369B-633F-0094E0EF59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0662" y="2316533"/>
            <a:ext cx="5435600" cy="5207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A5AA916-E741-BC13-C53F-C2B9EFB045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9851" y="2894111"/>
            <a:ext cx="7366000" cy="5461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BCF420E-D863-13EF-66CD-62445B855D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7924" y="3531063"/>
            <a:ext cx="6565900" cy="4953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9004C15-55F6-CFE9-ED61-31D9400FB3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5325" y="4971555"/>
            <a:ext cx="5334000" cy="520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EFB21CF-B424-8A82-3133-A08636D7F1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2262" y="5615691"/>
            <a:ext cx="6019800" cy="4953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8322EC8F-6F28-8856-278B-0BC7C1BD0747}"/>
                  </a:ext>
                </a:extLst>
              </p:cNvPr>
              <p:cNvSpPr txBox="1"/>
              <p:nvPr/>
            </p:nvSpPr>
            <p:spPr>
              <a:xfrm>
                <a:off x="276497" y="5020138"/>
                <a:ext cx="2129750" cy="6908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1" lang="ja-JP" altLang="en-US" sz="3600" i="1" smtClean="0">
                              <a:solidFill>
                                <a:srgbClr val="009A7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3600" b="0" i="1" smtClean="0">
                              <a:solidFill>
                                <a:srgbClr val="009A7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kumimoji="1" lang="en-US" altLang="ja-JP" sz="3600" b="0" i="1" smtClean="0">
                              <a:solidFill>
                                <a:srgbClr val="009A7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3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kumimoji="1" lang="en-US" altLang="ja-JP" sz="3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kumimoji="1" lang="en-US" altLang="ja-JP" sz="3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3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1" lang="en-US" altLang="ja-JP" sz="3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kumimoji="1" lang="ja-JP" altLang="en-US" sz="2400">
                  <a:solidFill>
                    <a:srgbClr val="009A71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8322EC8F-6F28-8856-278B-0BC7C1BD0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97" y="5020138"/>
                <a:ext cx="2129750" cy="690895"/>
              </a:xfrm>
              <a:prstGeom prst="rect">
                <a:avLst/>
              </a:prstGeom>
              <a:blipFill>
                <a:blip r:embed="rId10"/>
                <a:stretch>
                  <a:fillRect r="-592" b="-363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288BA80-3EA9-5954-3204-1BBF05F42E72}"/>
              </a:ext>
            </a:extLst>
          </p:cNvPr>
          <p:cNvSpPr/>
          <p:nvPr/>
        </p:nvSpPr>
        <p:spPr>
          <a:xfrm>
            <a:off x="5956663" y="2894111"/>
            <a:ext cx="3905794" cy="5348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693F61-5BBB-152D-7EE4-7FAC6D829134}"/>
              </a:ext>
            </a:extLst>
          </p:cNvPr>
          <p:cNvSpPr/>
          <p:nvPr/>
        </p:nvSpPr>
        <p:spPr>
          <a:xfrm>
            <a:off x="5930537" y="3468876"/>
            <a:ext cx="3905794" cy="5348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1DE3B45-B40C-53BA-DD1A-D1CCEA359173}"/>
              </a:ext>
            </a:extLst>
          </p:cNvPr>
          <p:cNvSpPr/>
          <p:nvPr/>
        </p:nvSpPr>
        <p:spPr>
          <a:xfrm>
            <a:off x="7507113" y="5492255"/>
            <a:ext cx="1172863" cy="618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584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859D1E8-21DD-79B8-0EBF-9CFB31C66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03" y="1290662"/>
            <a:ext cx="10886640" cy="126965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D695093-BC8F-56D5-5910-49DDA7F7B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515" y="2966216"/>
            <a:ext cx="8619064" cy="51319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27E2A3E-C777-BDA3-B4DB-255D5979CC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018" y="4263634"/>
            <a:ext cx="6725194" cy="107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736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40F364B-284C-704F-E552-0173233EC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608" y="245111"/>
            <a:ext cx="1041400" cy="698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272A794-915A-E6C6-FEC1-397439DF4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073" y="434136"/>
            <a:ext cx="7772400" cy="196637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F468DFE-26E2-78DE-1732-2B9C359BB9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073" y="2934426"/>
            <a:ext cx="6819900" cy="1041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DFCDC91-0FC3-EC80-72F9-CF87C648BC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8346" y="4199708"/>
            <a:ext cx="6070600" cy="1422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9F8C289-7624-2112-7580-104F7FC40760}"/>
                  </a:ext>
                </a:extLst>
              </p:cNvPr>
              <p:cNvSpPr txBox="1"/>
              <p:nvPr/>
            </p:nvSpPr>
            <p:spPr>
              <a:xfrm>
                <a:off x="1123615" y="4199708"/>
                <a:ext cx="1554785" cy="16368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1" lang="ja-JP" altLang="en-US" sz="3600" i="1" smtClean="0">
                              <a:solidFill>
                                <a:srgbClr val="009A7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1" lang="en-US" altLang="ja-JP" sz="3600" i="1" smtClean="0">
                                  <a:solidFill>
                                    <a:srgbClr val="009A7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3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kumimoji="1" lang="en-US" altLang="ja-JP" sz="3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kumimoji="1" lang="en-US" altLang="ja-JP" sz="3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3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kumimoji="1" lang="en-US" altLang="ja-JP" sz="3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1" lang="en-US" altLang="ja-JP" sz="3600" b="0" i="1" smtClean="0">
                                  <a:solidFill>
                                    <a:srgbClr val="009A7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kumimoji="1" lang="ja-JP" altLang="en-US" sz="3600">
                  <a:solidFill>
                    <a:srgbClr val="009A71"/>
                  </a:solidFill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9F8C289-7624-2112-7580-104F7FC40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615" y="4199708"/>
                <a:ext cx="1554785" cy="1636858"/>
              </a:xfrm>
              <a:prstGeom prst="rect">
                <a:avLst/>
              </a:prstGeom>
              <a:blipFill>
                <a:blip r:embed="rId6"/>
                <a:stretch>
                  <a:fillRect r="-162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27A79DF-3B7B-BFC8-E017-7FDAA083538B}"/>
              </a:ext>
            </a:extLst>
          </p:cNvPr>
          <p:cNvSpPr/>
          <p:nvPr/>
        </p:nvSpPr>
        <p:spPr>
          <a:xfrm>
            <a:off x="8517047" y="5018137"/>
            <a:ext cx="1172863" cy="618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339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59618AB-EEC3-53F5-DF1E-B79E262D9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84" y="267279"/>
            <a:ext cx="10513313" cy="222772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B5AAFAD-31D5-3347-752E-384636B9F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23" y="3952966"/>
            <a:ext cx="5054600" cy="1016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EA27830-0401-64E1-5789-98BFCC393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2391" y="2715986"/>
            <a:ext cx="7433171" cy="71301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B4AF0BC-3489-189A-833F-B0BFDED7DA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5651" y="5117140"/>
            <a:ext cx="5203371" cy="1342805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1B895B5-4D2E-D761-22B9-31EC7E4EC233}"/>
              </a:ext>
            </a:extLst>
          </p:cNvPr>
          <p:cNvSpPr/>
          <p:nvPr/>
        </p:nvSpPr>
        <p:spPr>
          <a:xfrm>
            <a:off x="4506686" y="5117140"/>
            <a:ext cx="391885" cy="13428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1E1E1AF-30D8-E5F9-4E0A-6887999CDD83}"/>
              </a:ext>
            </a:extLst>
          </p:cNvPr>
          <p:cNvSpPr/>
          <p:nvPr/>
        </p:nvSpPr>
        <p:spPr>
          <a:xfrm>
            <a:off x="4976949" y="5169392"/>
            <a:ext cx="666205" cy="13428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3BE5221-4C7B-2646-D026-66DB30CC59F6}"/>
              </a:ext>
            </a:extLst>
          </p:cNvPr>
          <p:cNvSpPr/>
          <p:nvPr/>
        </p:nvSpPr>
        <p:spPr>
          <a:xfrm>
            <a:off x="5643153" y="5195518"/>
            <a:ext cx="770709" cy="13428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F1DA307-AFE8-4795-C083-B8BF5DFEF5DB}"/>
              </a:ext>
            </a:extLst>
          </p:cNvPr>
          <p:cNvSpPr/>
          <p:nvPr/>
        </p:nvSpPr>
        <p:spPr>
          <a:xfrm>
            <a:off x="6374674" y="5234706"/>
            <a:ext cx="666206" cy="13428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2524BA3-0968-F99B-59D8-FB39ACE3037D}"/>
              </a:ext>
            </a:extLst>
          </p:cNvPr>
          <p:cNvSpPr/>
          <p:nvPr/>
        </p:nvSpPr>
        <p:spPr>
          <a:xfrm>
            <a:off x="7210697" y="5195518"/>
            <a:ext cx="666206" cy="13428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80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9BDB5B2-7EA5-B5C8-A902-BD7D51BA9920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16B2C24-AF8D-F1CB-3955-1DA3F1017201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D243A8A-BE2C-ED1A-8749-E631CBC4E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99" y="4838700"/>
            <a:ext cx="5722829" cy="63587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61BBD58-457B-4655-BF98-C9077028C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53" y="1192026"/>
            <a:ext cx="11199030" cy="249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54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C19D76BF-00AE-0B40-5307-A84CBA6AE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389" y="2935853"/>
            <a:ext cx="7216582" cy="63969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77D3CD5-860A-BD4E-F7D5-27F3B0125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99" y="3835400"/>
            <a:ext cx="5722829" cy="63587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2B626A9-0037-3AB1-7249-988DA7831C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9926" y="4494017"/>
            <a:ext cx="3242093" cy="49225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2627C46-31A2-FAB7-3C1E-E9788034D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5750" y="5049097"/>
            <a:ext cx="1622618" cy="49225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819AA23-ADF7-1B93-A120-4EB7DC0440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5604177"/>
            <a:ext cx="2603500" cy="661907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2091010-6200-CE36-1AA2-D7533EF3616E}"/>
              </a:ext>
            </a:extLst>
          </p:cNvPr>
          <p:cNvSpPr/>
          <p:nvPr/>
        </p:nvSpPr>
        <p:spPr>
          <a:xfrm>
            <a:off x="3379926" y="2903603"/>
            <a:ext cx="1115874" cy="639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B348C0E-67FE-CEFD-55C9-26D5372D25A5}"/>
              </a:ext>
            </a:extLst>
          </p:cNvPr>
          <p:cNvSpPr/>
          <p:nvPr/>
        </p:nvSpPr>
        <p:spPr>
          <a:xfrm>
            <a:off x="4539857" y="2946749"/>
            <a:ext cx="1358900" cy="639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3689B76-4D61-737D-4FB6-AEB77A03364C}"/>
              </a:ext>
            </a:extLst>
          </p:cNvPr>
          <p:cNvSpPr/>
          <p:nvPr/>
        </p:nvSpPr>
        <p:spPr>
          <a:xfrm>
            <a:off x="5898757" y="2921349"/>
            <a:ext cx="1358900" cy="639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F471DE4-4A61-125A-0CB7-972CA9A0C0F6}"/>
              </a:ext>
            </a:extLst>
          </p:cNvPr>
          <p:cNvSpPr/>
          <p:nvPr/>
        </p:nvSpPr>
        <p:spPr>
          <a:xfrm>
            <a:off x="7155180" y="2885053"/>
            <a:ext cx="1358900" cy="639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E9E2326-3422-6AC8-0D6B-C670E0336FA9}"/>
              </a:ext>
            </a:extLst>
          </p:cNvPr>
          <p:cNvSpPr/>
          <p:nvPr/>
        </p:nvSpPr>
        <p:spPr>
          <a:xfrm>
            <a:off x="8514080" y="2972149"/>
            <a:ext cx="650239" cy="639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8CEBA642-90C4-E5C4-9E33-BB8B88785B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334" y="183090"/>
            <a:ext cx="10184845" cy="226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6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7732F-1D7A-E9E7-A1E0-64567961B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5A24A20-81A1-2B05-191C-FFE2C1701267}"/>
              </a:ext>
            </a:extLst>
          </p:cNvPr>
          <p:cNvSpPr txBox="1"/>
          <p:nvPr/>
        </p:nvSpPr>
        <p:spPr>
          <a:xfrm>
            <a:off x="3463013" y="97402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B5AB704-BBBE-81E3-BE1C-5B8547B8AE07}"/>
              </a:ext>
            </a:extLst>
          </p:cNvPr>
          <p:cNvSpPr txBox="1"/>
          <p:nvPr/>
        </p:nvSpPr>
        <p:spPr>
          <a:xfrm>
            <a:off x="1105728" y="3996788"/>
            <a:ext cx="998054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集合を表す方法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1B16EFA-6738-5B14-BB5B-506D1BFED73E}"/>
              </a:ext>
            </a:extLst>
          </p:cNvPr>
          <p:cNvSpPr txBox="1"/>
          <p:nvPr/>
        </p:nvSpPr>
        <p:spPr>
          <a:xfrm>
            <a:off x="1860331" y="4804729"/>
            <a:ext cx="52629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・要素を書き並べ</a:t>
            </a:r>
            <a:r>
              <a:rPr lang="ja-JP" altLang="en-US" sz="3600"/>
              <a:t>る方法</a:t>
            </a:r>
            <a:endParaRPr lang="en-US" altLang="ja-JP" sz="3600" dirty="0"/>
          </a:p>
          <a:p>
            <a:r>
              <a:rPr lang="ja-JP" altLang="en-US" sz="3600"/>
              <a:t>・要素の条件を書く方法</a:t>
            </a:r>
            <a:endParaRPr kumimoji="1" lang="ja-JP" altLang="en-US" sz="36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341D429-C9E1-CFBA-9BFC-96144F8F447F}"/>
              </a:ext>
            </a:extLst>
          </p:cNvPr>
          <p:cNvSpPr txBox="1"/>
          <p:nvPr/>
        </p:nvSpPr>
        <p:spPr>
          <a:xfrm>
            <a:off x="1105728" y="2067264"/>
            <a:ext cx="998054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集合の要素であることを示す記号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4DED30D-9C1D-2728-B529-F520AACCC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816" y="2860983"/>
            <a:ext cx="1839152" cy="76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56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B71E1-3DFB-F7F1-1B47-D26F9F2A6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CB602C6-D52F-E8F7-B2C3-9E47B6F07CE7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97E182-4528-92C0-EEB3-426448CA5895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C6B9E2D-651C-D934-2CC7-7DE1EADB1B42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集合と命題「要素と集合」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5EB53F6-51DF-89B9-9B78-ED899BA0E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91" y="2733881"/>
            <a:ext cx="11313756" cy="131712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2A41EAE-4AF5-6549-0AFD-E9BFABF76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996" y="5304368"/>
            <a:ext cx="8022059" cy="131509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1D0DD34-2670-0011-2013-96130948B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996" y="4478964"/>
            <a:ext cx="10607482" cy="70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5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127</Words>
  <Application>Microsoft Macintosh PowerPoint</Application>
  <PresentationFormat>ワイド画面</PresentationFormat>
  <Paragraphs>27</Paragraphs>
  <Slides>15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0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9</cp:revision>
  <dcterms:created xsi:type="dcterms:W3CDTF">2024-12-21T06:28:55Z</dcterms:created>
  <dcterms:modified xsi:type="dcterms:W3CDTF">2025-03-21T05:21:07Z</dcterms:modified>
</cp:coreProperties>
</file>